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4"/>
  </p:notesMasterIdLst>
  <p:sldIdLst>
    <p:sldId id="256" r:id="rId2"/>
    <p:sldId id="268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01"/>
    <p:restoredTop sz="94660"/>
  </p:normalViewPr>
  <p:slideViewPr>
    <p:cSldViewPr snapToGrid="0">
      <p:cViewPr varScale="1">
        <p:scale>
          <a:sx n="50" d="100"/>
          <a:sy n="50" d="100"/>
        </p:scale>
        <p:origin x="26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01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06EA9-14B5-4F31-95CC-6AD91D20700D}" type="datetimeFigureOut">
              <a:rPr kumimoji="1" lang="ja-JP" altLang="en-US" smtClean="0"/>
              <a:t>2026/5/25</a:t>
            </a:fld>
            <a:endParaRPr kumimoji="1" lang="ja-JP" altLang="en-US"/>
          </a:p>
        </p:txBody>
      </p:sp>
      <p:sp>
        <p:nvSpPr>
          <p:cNvPr id="1102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42038" y="685800"/>
            <a:ext cx="2373923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1103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104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05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07EA6-0398-4990-8029-A74DB74122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四角形 7"/>
          <p:cNvSpPr>
            <a:spLocks noGrp="1" noRot="1" noChangeAspect="1"/>
          </p:cNvSpPr>
          <p:nvPr>
            <p:ph type="sldImg" idx="2"/>
          </p:nvPr>
        </p:nvSpPr>
        <p:spPr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1141" name="四角形 8"/>
          <p:cNvSpPr>
            <a:spLocks noGrp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1142" name="四角形 9"/>
          <p:cNvSpPr>
            <a:spLocks noGrp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07EA6-0398-4990-8029-A74DB741225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タイトル 1"/>
          <p:cNvSpPr>
            <a:spLocks noGrp="1"/>
          </p:cNvSpPr>
          <p:nvPr>
            <p:ph type="ctrTitle"/>
          </p:nvPr>
        </p:nvSpPr>
        <p:spPr>
          <a:xfrm>
            <a:off x="342900" y="2387382"/>
            <a:ext cx="6172200" cy="1941549"/>
          </a:xfrm>
        </p:spPr>
        <p:txBody>
          <a:bodyPr/>
          <a:lstStyle>
            <a:lvl1pPr>
              <a:defRPr b="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32" name="サブタイトル 2"/>
          <p:cNvSpPr>
            <a:spLocks noGrp="1"/>
          </p:cNvSpPr>
          <p:nvPr>
            <p:ph type="subTitle" idx="1"/>
          </p:nvPr>
        </p:nvSpPr>
        <p:spPr>
          <a:xfrm>
            <a:off x="342900" y="4467613"/>
            <a:ext cx="6172200" cy="332837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 dirty="0"/>
          </a:p>
        </p:txBody>
      </p:sp>
      <p:sp>
        <p:nvSpPr>
          <p:cNvPr id="103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2026/5/25</a:t>
            </a:fld>
            <a:endParaRPr kumimoji="1" lang="ja-JP" altLang="en-US"/>
          </a:p>
        </p:txBody>
      </p:sp>
      <p:sp>
        <p:nvSpPr>
          <p:cNvPr id="103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3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89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42900" y="2508730"/>
            <a:ext cx="6172200" cy="611934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90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2026/5/25</a:t>
            </a:fld>
            <a:endParaRPr kumimoji="1" lang="ja-JP" altLang="en-US"/>
          </a:p>
        </p:txBody>
      </p:sp>
      <p:sp>
        <p:nvSpPr>
          <p:cNvPr id="1091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2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96700"/>
            <a:ext cx="1543050" cy="823137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95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42900" y="396700"/>
            <a:ext cx="4514850" cy="823137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96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2026/5/25</a:t>
            </a:fld>
            <a:endParaRPr kumimoji="1" lang="ja-JP" altLang="en-US" dirty="0"/>
          </a:p>
        </p:txBody>
      </p:sp>
      <p:sp>
        <p:nvSpPr>
          <p:cNvPr id="1097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8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103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2900" y="2508730"/>
            <a:ext cx="6172200" cy="6184156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039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E220A51-F8EA-429A-8E6F-F02BE74E28F7}" type="datetimeFigureOut">
              <a:rPr lang="ja-JP" altLang="en-US" smtClean="0"/>
              <a:pPr/>
              <a:t>2026/5/25</a:t>
            </a:fld>
            <a:endParaRPr lang="ja-JP" altLang="en-US" dirty="0"/>
          </a:p>
        </p:txBody>
      </p:sp>
      <p:sp>
        <p:nvSpPr>
          <p:cNvPr id="1040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ja-JP" altLang="en-US" dirty="0"/>
          </a:p>
        </p:txBody>
      </p:sp>
      <p:sp>
        <p:nvSpPr>
          <p:cNvPr id="1041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9400E4-C46D-48FA-AEA0-ED136F70A0E5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タイトル 1"/>
          <p:cNvSpPr>
            <a:spLocks noGrp="1"/>
          </p:cNvSpPr>
          <p:nvPr>
            <p:ph type="title"/>
          </p:nvPr>
        </p:nvSpPr>
        <p:spPr>
          <a:xfrm>
            <a:off x="342900" y="4259590"/>
            <a:ext cx="6172200" cy="1525503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44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1711305"/>
            <a:ext cx="6172200" cy="2548285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4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2026/5/25</a:t>
            </a:fld>
            <a:endParaRPr kumimoji="1" lang="ja-JP" altLang="en-US"/>
          </a:p>
        </p:txBody>
      </p:sp>
      <p:sp>
        <p:nvSpPr>
          <p:cNvPr id="104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4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50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42900" y="2508732"/>
            <a:ext cx="2978088" cy="611934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51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510009" y="2508732"/>
            <a:ext cx="3005091" cy="611934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52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2026/5/25</a:t>
            </a:fld>
            <a:endParaRPr kumimoji="1" lang="ja-JP" altLang="en-US" dirty="0"/>
          </a:p>
        </p:txBody>
      </p:sp>
      <p:sp>
        <p:nvSpPr>
          <p:cNvPr id="1053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54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57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217386"/>
            <a:ext cx="2978088" cy="9241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58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2978088" cy="548658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59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537012" y="2217386"/>
            <a:ext cx="2978088" cy="9241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60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537012" y="3141486"/>
            <a:ext cx="2978088" cy="548658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61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2026/5/25</a:t>
            </a:fld>
            <a:endParaRPr kumimoji="1" lang="ja-JP" altLang="en-US"/>
          </a:p>
        </p:txBody>
      </p:sp>
      <p:sp>
        <p:nvSpPr>
          <p:cNvPr id="1062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3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66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2026/5/25</a:t>
            </a:fld>
            <a:endParaRPr kumimoji="1" lang="ja-JP" altLang="en-US"/>
          </a:p>
        </p:txBody>
      </p:sp>
      <p:sp>
        <p:nvSpPr>
          <p:cNvPr id="1067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8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2026/5/25</a:t>
            </a:fld>
            <a:endParaRPr kumimoji="1" lang="ja-JP" altLang="en-US"/>
          </a:p>
        </p:txBody>
      </p:sp>
      <p:sp>
        <p:nvSpPr>
          <p:cNvPr id="1071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2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タイトル 1"/>
          <p:cNvSpPr>
            <a:spLocks noGrp="1"/>
          </p:cNvSpPr>
          <p:nvPr>
            <p:ph type="title"/>
          </p:nvPr>
        </p:nvSpPr>
        <p:spPr>
          <a:xfrm>
            <a:off x="342901" y="394405"/>
            <a:ext cx="2256235" cy="1678518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7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726922" y="394408"/>
            <a:ext cx="3545579" cy="81500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76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2" y="2456723"/>
            <a:ext cx="2256234" cy="617135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77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2026/5/25</a:t>
            </a:fld>
            <a:endParaRPr kumimoji="1" lang="ja-JP" altLang="en-US"/>
          </a:p>
        </p:txBody>
      </p:sp>
      <p:sp>
        <p:nvSpPr>
          <p:cNvPr id="1078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9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タイトル 1"/>
          <p:cNvSpPr>
            <a:spLocks noGrp="1"/>
          </p:cNvSpPr>
          <p:nvPr>
            <p:ph type="title"/>
          </p:nvPr>
        </p:nvSpPr>
        <p:spPr>
          <a:xfrm>
            <a:off x="1344216" y="6773202"/>
            <a:ext cx="4114800" cy="818623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82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307151"/>
            <a:ext cx="4114800" cy="63249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 smtClean="0"/>
              <a:t>アイコンをクリックして図を追加</a:t>
            </a:r>
            <a:endParaRPr kumimoji="1" lang="ja-JP" altLang="en-US" dirty="0"/>
          </a:p>
        </p:txBody>
      </p:sp>
      <p:sp>
        <p:nvSpPr>
          <p:cNvPr id="1083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657302"/>
            <a:ext cx="4114800" cy="9707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84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2026/5/25</a:t>
            </a:fld>
            <a:endParaRPr kumimoji="1" lang="ja-JP" altLang="en-US"/>
          </a:p>
        </p:txBody>
      </p:sp>
      <p:sp>
        <p:nvSpPr>
          <p:cNvPr id="1085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86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889829" y="9009451"/>
            <a:ext cx="3078342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endParaRPr lang="ja-JP" altLang="en-US" dirty="0"/>
          </a:p>
        </p:txBody>
      </p:sp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604721"/>
            <a:ext cx="6172200" cy="14359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508730"/>
            <a:ext cx="6172200" cy="6184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en-US" altLang="ja-JP" dirty="0" smtClean="0"/>
          </a:p>
          <a:p>
            <a:pPr lvl="5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6 </a:t>
            </a:r>
            <a:r>
              <a:rPr kumimoji="1" lang="ja-JP" altLang="en-US" dirty="0" smtClean="0"/>
              <a:t>レベル</a:t>
            </a:r>
          </a:p>
          <a:p>
            <a:pPr lvl="6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7 </a:t>
            </a:r>
            <a:r>
              <a:rPr kumimoji="1" lang="ja-JP" altLang="en-US" dirty="0" smtClean="0"/>
              <a:t>レベル</a:t>
            </a:r>
          </a:p>
          <a:p>
            <a:pPr lvl="7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8 </a:t>
            </a:r>
            <a:r>
              <a:rPr kumimoji="1" lang="ja-JP" altLang="en-US" dirty="0" smtClean="0"/>
              <a:t>レベル</a:t>
            </a:r>
          </a:p>
          <a:p>
            <a:pPr lvl="8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9 </a:t>
            </a:r>
            <a:r>
              <a:rPr kumimoji="1" lang="ja-JP" altLang="en-US" dirty="0" smtClean="0"/>
              <a:t>レベル</a:t>
            </a:r>
          </a:p>
        </p:txBody>
      </p:sp>
      <p:sp>
        <p:nvSpPr>
          <p:cNvPr id="1028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9009451"/>
            <a:ext cx="1411914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fld id="{3E220A51-F8EA-429A-8E6F-F02BE74E28F7}" type="datetimeFigureOut">
              <a:rPr lang="ja-JP" altLang="en-US" smtClean="0"/>
              <a:pPr/>
              <a:t>2026/5/25</a:t>
            </a:fld>
            <a:endParaRPr lang="ja-JP" altLang="en-US" dirty="0"/>
          </a:p>
        </p:txBody>
      </p:sp>
      <p:sp>
        <p:nvSpPr>
          <p:cNvPr id="1029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076183" y="9009451"/>
            <a:ext cx="1438917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fld id="{2C9400E4-C46D-48FA-AEA0-ED136F70A0E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b="0" kern="1200">
          <a:solidFill>
            <a:schemeClr val="tx1"/>
          </a:solidFill>
          <a:latin typeface="+mj-ea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457200" indent="-4572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ea"/>
          <a:ea typeface="+mn-ea"/>
          <a:cs typeface="+mn-cs"/>
        </a:defRPr>
      </a:lvl1pPr>
      <a:lvl2pPr marL="914400" indent="-4572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indent="-342900" algn="l" defTabSz="914400" rtl="0" eaLnBrk="1" latinLnBrk="0" hangingPunct="1">
        <a:spcBef>
          <a:spcPct val="20000"/>
        </a:spcBef>
        <a:buSzPct val="100000"/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71700" marR="0" indent="-3429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tabLst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028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j-ea"/>
          <a:cs typeface="+mn-cs"/>
        </a:defRPr>
      </a:lvl7pPr>
      <a:lvl8pPr marL="34861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j-ea"/>
          <a:cs typeface="+mn-cs"/>
        </a:defRPr>
      </a:lvl8pPr>
      <a:lvl9pPr marL="39433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4.png"/><Relationship Id="rId18" Type="http://schemas.microsoft.com/office/2007/relationships/hdphoto" Target="../media/hdphoto8.wdp"/><Relationship Id="rId3" Type="http://schemas.openxmlformats.org/officeDocument/2006/relationships/image" Target="../media/image8.png"/><Relationship Id="rId21" Type="http://schemas.microsoft.com/office/2007/relationships/hdphoto" Target="../media/hdphoto9.wdp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17" Type="http://schemas.openxmlformats.org/officeDocument/2006/relationships/image" Target="../media/image16.png"/><Relationship Id="rId25" Type="http://schemas.microsoft.com/office/2007/relationships/hdphoto" Target="../media/hdphoto10.wdp"/><Relationship Id="rId2" Type="http://schemas.openxmlformats.org/officeDocument/2006/relationships/image" Target="../media/image7.png"/><Relationship Id="rId16" Type="http://schemas.microsoft.com/office/2007/relationships/hdphoto" Target="../media/hdphoto7.wdp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microsoft.com/office/2007/relationships/hdphoto" Target="../media/hdphoto5.wdp"/><Relationship Id="rId24" Type="http://schemas.openxmlformats.org/officeDocument/2006/relationships/image" Target="../media/image21.png"/><Relationship Id="rId5" Type="http://schemas.openxmlformats.org/officeDocument/2006/relationships/image" Target="../media/image9.png"/><Relationship Id="rId15" Type="http://schemas.openxmlformats.org/officeDocument/2006/relationships/image" Target="../media/image15.png"/><Relationship Id="rId23" Type="http://schemas.openxmlformats.org/officeDocument/2006/relationships/image" Target="../media/image20.png"/><Relationship Id="rId10" Type="http://schemas.openxmlformats.org/officeDocument/2006/relationships/image" Target="../media/image12.png"/><Relationship Id="rId19" Type="http://schemas.openxmlformats.org/officeDocument/2006/relationships/image" Target="../media/image17.png"/><Relationship Id="rId4" Type="http://schemas.microsoft.com/office/2007/relationships/hdphoto" Target="../media/hdphoto2.wdp"/><Relationship Id="rId9" Type="http://schemas.openxmlformats.org/officeDocument/2006/relationships/image" Target="../media/image11.png"/><Relationship Id="rId14" Type="http://schemas.microsoft.com/office/2007/relationships/hdphoto" Target="../media/hdphoto6.wdp"/><Relationship Id="rId22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図形 718"/>
          <p:cNvSpPr/>
          <p:nvPr/>
        </p:nvSpPr>
        <p:spPr>
          <a:xfrm>
            <a:off x="198947" y="171450"/>
            <a:ext cx="6361558" cy="8705850"/>
          </a:xfrm>
          <a:prstGeom prst="foldedCorner">
            <a:avLst>
              <a:gd name="adj" fmla="val 5318"/>
            </a:avLst>
          </a:prstGeom>
          <a:solidFill>
            <a:srgbClr val="FFFFBE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ja-JP" altLang="en-US"/>
            </a:pPr>
            <a:endParaRPr lang="ja-JP" altLang="en-US"/>
          </a:p>
        </p:txBody>
      </p:sp>
      <p:pic>
        <p:nvPicPr>
          <p:cNvPr id="1108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230" y="9125553"/>
            <a:ext cx="645320" cy="629084"/>
          </a:xfrm>
          <a:prstGeom prst="rect">
            <a:avLst/>
          </a:prstGeom>
          <a:ln>
            <a:noFill/>
          </a:ln>
        </p:spPr>
      </p:pic>
      <p:sp>
        <p:nvSpPr>
          <p:cNvPr id="1109" name="テキスト ボックス 4"/>
          <p:cNvSpPr txBox="1"/>
          <p:nvPr/>
        </p:nvSpPr>
        <p:spPr>
          <a:xfrm>
            <a:off x="815803" y="9124996"/>
            <a:ext cx="4070522" cy="630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/>
              <a:t>川西町</a:t>
            </a:r>
            <a:r>
              <a:rPr lang="ja-JP" altLang="en-US" b="1" dirty="0" smtClean="0"/>
              <a:t>公式ＬＩＮＥ友だち</a:t>
            </a:r>
            <a:r>
              <a:rPr lang="ja-JP" altLang="en-US" b="1" dirty="0"/>
              <a:t>募集中！</a:t>
            </a:r>
          </a:p>
          <a:p>
            <a:endParaRPr lang="en-US" altLang="ja-JP" sz="500" b="1" dirty="0" smtClean="0"/>
          </a:p>
          <a:p>
            <a:r>
              <a:rPr lang="ja-JP" altLang="en-US" sz="1200" b="1" dirty="0" smtClean="0"/>
              <a:t>生活</a:t>
            </a:r>
            <a:r>
              <a:rPr lang="ja-JP" altLang="en-US" sz="1200" b="1" dirty="0"/>
              <a:t>に役立つ情報やイベントの案内を配信しています</a:t>
            </a:r>
            <a:endParaRPr kumimoji="1" lang="ja-JP" altLang="en-US" sz="1200" dirty="0"/>
          </a:p>
        </p:txBody>
      </p:sp>
      <p:sp>
        <p:nvSpPr>
          <p:cNvPr id="1110" name="テキスト ボックス 5"/>
          <p:cNvSpPr txBox="1"/>
          <p:nvPr/>
        </p:nvSpPr>
        <p:spPr>
          <a:xfrm>
            <a:off x="4639470" y="9096421"/>
            <a:ext cx="1536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/>
              <a:t>友だち追加画面でＱＲコード</a:t>
            </a:r>
          </a:p>
          <a:p>
            <a:r>
              <a:rPr lang="ja-JP" altLang="en-US" sz="800" dirty="0"/>
              <a:t>もしくはＩＤ入力</a:t>
            </a:r>
            <a:endParaRPr kumimoji="1" lang="ja-JP" altLang="en-US" sz="800" dirty="0"/>
          </a:p>
        </p:txBody>
      </p:sp>
      <p:pic>
        <p:nvPicPr>
          <p:cNvPr id="1111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7750" y="9095397"/>
            <a:ext cx="631966" cy="631966"/>
          </a:xfrm>
          <a:prstGeom prst="rect">
            <a:avLst/>
          </a:prstGeom>
        </p:spPr>
      </p:pic>
      <p:sp>
        <p:nvSpPr>
          <p:cNvPr id="1112" name="テキスト ボックス 7"/>
          <p:cNvSpPr txBox="1"/>
          <p:nvPr/>
        </p:nvSpPr>
        <p:spPr>
          <a:xfrm>
            <a:off x="4660900" y="9411892"/>
            <a:ext cx="127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 smtClean="0"/>
              <a:t>ID @</a:t>
            </a:r>
            <a:r>
              <a:rPr lang="en-US" altLang="ja-JP" sz="1000" dirty="0" err="1" smtClean="0"/>
              <a:t>kawanishitown</a:t>
            </a:r>
            <a:endParaRPr kumimoji="1" lang="ja-JP" altLang="en-US" sz="1000" dirty="0"/>
          </a:p>
        </p:txBody>
      </p:sp>
      <p:cxnSp>
        <p:nvCxnSpPr>
          <p:cNvPr id="1113" name="直線コネクタ 9"/>
          <p:cNvCxnSpPr/>
          <p:nvPr/>
        </p:nvCxnSpPr>
        <p:spPr>
          <a:xfrm>
            <a:off x="88900" y="8959850"/>
            <a:ext cx="671526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14" name="図形 706"/>
          <p:cNvSpPr/>
          <p:nvPr/>
        </p:nvSpPr>
        <p:spPr>
          <a:xfrm>
            <a:off x="312551" y="904875"/>
            <a:ext cx="1115695" cy="1151890"/>
          </a:xfrm>
          <a:prstGeom prst="roundRect">
            <a:avLst>
              <a:gd name="adj" fmla="val 23958"/>
            </a:avLst>
          </a:prstGeom>
          <a:solidFill>
            <a:srgbClr val="FFA6A6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ja-JP" altLang="en-US"/>
            </a:pPr>
            <a:r>
              <a:rPr lang="ja-JP" altLang="en-US" sz="6000">
                <a:latin typeface="HGP創英角ﾎﾟｯﾌﾟ体"/>
                <a:ea typeface="HGP創英角ﾎﾟｯﾌﾟ体"/>
              </a:rPr>
              <a:t>ス</a:t>
            </a:r>
            <a:endParaRPr lang="ja-JP" altLang="en-US">
              <a:latin typeface="HGP創英角ﾎﾟｯﾌﾟ体"/>
              <a:ea typeface="HGP創英角ﾎﾟｯﾌﾟ体"/>
            </a:endParaRPr>
          </a:p>
        </p:txBody>
      </p:sp>
      <p:sp>
        <p:nvSpPr>
          <p:cNvPr id="1115" name="図形 709"/>
          <p:cNvSpPr/>
          <p:nvPr/>
        </p:nvSpPr>
        <p:spPr>
          <a:xfrm>
            <a:off x="1486018" y="904875"/>
            <a:ext cx="1151890" cy="1151890"/>
          </a:xfrm>
          <a:prstGeom prst="roundRect">
            <a:avLst>
              <a:gd name="adj" fmla="val 23958"/>
            </a:avLst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ja-JP" altLang="en-US"/>
            </a:pPr>
            <a:r>
              <a:rPr lang="ja-JP" altLang="en-US" sz="6000">
                <a:latin typeface="HGP創英角ﾎﾟｯﾌﾟ体"/>
                <a:ea typeface="HGP創英角ﾎﾟｯﾌﾟ体"/>
              </a:rPr>
              <a:t>マ</a:t>
            </a:r>
            <a:endParaRPr lang="ja-JP" altLang="en-US" sz="5400">
              <a:latin typeface="HGP創英角ﾎﾟｯﾌﾟ体"/>
              <a:ea typeface="HGP創英角ﾎﾟｯﾌﾟ体"/>
            </a:endParaRPr>
          </a:p>
        </p:txBody>
      </p:sp>
      <p:sp>
        <p:nvSpPr>
          <p:cNvPr id="1116" name="図形 711"/>
          <p:cNvSpPr/>
          <p:nvPr/>
        </p:nvSpPr>
        <p:spPr>
          <a:xfrm>
            <a:off x="3919855" y="2161540"/>
            <a:ext cx="1151890" cy="1151890"/>
          </a:xfrm>
          <a:prstGeom prst="roundRect">
            <a:avLst>
              <a:gd name="adj" fmla="val 23958"/>
            </a:avLst>
          </a:prstGeom>
          <a:solidFill>
            <a:srgbClr val="FFA6A6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ja-JP" altLang="en-US"/>
            </a:pPr>
            <a:r>
              <a:rPr lang="ja-JP" altLang="en-US" sz="6000">
                <a:latin typeface="HGP創英角ﾎﾟｯﾌﾟ体"/>
                <a:ea typeface="HGP創英角ﾎﾟｯﾌﾟ体"/>
              </a:rPr>
              <a:t>ろ</a:t>
            </a:r>
            <a:endParaRPr lang="ja-JP" altLang="en-US" sz="5400">
              <a:latin typeface="HGP創英角ﾎﾟｯﾌﾟ体"/>
              <a:ea typeface="HGP創英角ﾎﾟｯﾌﾟ体"/>
            </a:endParaRPr>
          </a:p>
        </p:txBody>
      </p:sp>
      <p:sp>
        <p:nvSpPr>
          <p:cNvPr id="1117" name="図形 712"/>
          <p:cNvSpPr/>
          <p:nvPr/>
        </p:nvSpPr>
        <p:spPr>
          <a:xfrm rot="60000">
            <a:off x="2690485" y="905314"/>
            <a:ext cx="1151890" cy="1151890"/>
          </a:xfrm>
          <a:prstGeom prst="roundRect">
            <a:avLst>
              <a:gd name="adj" fmla="val 23958"/>
            </a:avLst>
          </a:prstGeom>
          <a:solidFill>
            <a:srgbClr val="FFA6A6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ja-JP" altLang="en-US"/>
            </a:pPr>
            <a:r>
              <a:rPr lang="ja-JP" altLang="en-US" sz="6000">
                <a:latin typeface="HGP創英角ﾎﾟｯﾌﾟ体"/>
                <a:ea typeface="HGP創英角ﾎﾟｯﾌﾟ体"/>
              </a:rPr>
              <a:t>ホ</a:t>
            </a:r>
            <a:endParaRPr lang="ja-JP" altLang="en-US" sz="5400">
              <a:latin typeface="HGP創英角ﾎﾟｯﾌﾟ体"/>
              <a:ea typeface="HGP創英角ﾎﾟｯﾌﾟ体"/>
            </a:endParaRPr>
          </a:p>
        </p:txBody>
      </p:sp>
      <p:sp>
        <p:nvSpPr>
          <p:cNvPr id="1118" name="図形 713"/>
          <p:cNvSpPr/>
          <p:nvPr/>
        </p:nvSpPr>
        <p:spPr>
          <a:xfrm>
            <a:off x="5139832" y="2152015"/>
            <a:ext cx="1151890" cy="1151890"/>
          </a:xfrm>
          <a:prstGeom prst="roundRect">
            <a:avLst>
              <a:gd name="adj" fmla="val 23958"/>
            </a:avLst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ja-JP" altLang="en-US"/>
            </a:pPr>
            <a:r>
              <a:rPr lang="ja-JP" altLang="en-US" sz="6000">
                <a:latin typeface="HGP創英角ﾎﾟｯﾌﾟ体"/>
                <a:ea typeface="HGP創英角ﾎﾟｯﾌﾟ体"/>
              </a:rPr>
              <a:t>ん</a:t>
            </a:r>
            <a:endParaRPr lang="ja-JP" altLang="en-US" sz="5400">
              <a:latin typeface="HGP創英角ﾎﾟｯﾌﾟ体"/>
              <a:ea typeface="HGP創英角ﾎﾟｯﾌﾟ体"/>
            </a:endParaRPr>
          </a:p>
        </p:txBody>
      </p:sp>
      <p:sp>
        <p:nvSpPr>
          <p:cNvPr id="1119" name="図形 714"/>
          <p:cNvSpPr/>
          <p:nvPr/>
        </p:nvSpPr>
        <p:spPr>
          <a:xfrm>
            <a:off x="2696963" y="2142490"/>
            <a:ext cx="1151890" cy="1151890"/>
          </a:xfrm>
          <a:prstGeom prst="roundRect">
            <a:avLst>
              <a:gd name="adj" fmla="val 23958"/>
            </a:avLst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ja-JP" altLang="en-US"/>
            </a:pPr>
            <a:r>
              <a:rPr lang="ja-JP" altLang="en-US" sz="6000">
                <a:latin typeface="HGP創英角ﾎﾟｯﾌﾟ体"/>
                <a:ea typeface="HGP創英角ﾎﾟｯﾌﾟ体"/>
              </a:rPr>
              <a:t>さ</a:t>
            </a:r>
            <a:endParaRPr lang="ja-JP" altLang="en-US" sz="5400">
              <a:latin typeface="HGP創英角ﾎﾟｯﾌﾟ体"/>
              <a:ea typeface="HGP創英角ﾎﾟｯﾌﾟ体"/>
            </a:endParaRPr>
          </a:p>
        </p:txBody>
      </p:sp>
      <p:pic>
        <p:nvPicPr>
          <p:cNvPr id="1120" name="図 72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22" t="11707" r="8279" b="8566"/>
          <a:stretch>
            <a:fillRect/>
          </a:stretch>
        </p:blipFill>
        <p:spPr>
          <a:xfrm>
            <a:off x="3702862" y="5989208"/>
            <a:ext cx="2745217" cy="2659492"/>
          </a:xfrm>
          <a:prstGeom prst="rect">
            <a:avLst/>
          </a:prstGeom>
        </p:spPr>
      </p:pic>
      <p:sp>
        <p:nvSpPr>
          <p:cNvPr id="1121" name="テキスト 705"/>
          <p:cNvSpPr txBox="1"/>
          <p:nvPr/>
        </p:nvSpPr>
        <p:spPr>
          <a:xfrm>
            <a:off x="1253928" y="249835"/>
            <a:ext cx="4532971" cy="399217"/>
          </a:xfrm>
          <a:prstGeom prst="rect">
            <a:avLst/>
          </a:prstGeom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 lang="ja-JP" altLang="en-US"/>
            </a:pPr>
            <a:r>
              <a:rPr lang="ja-JP" altLang="en-US" sz="2000">
                <a:solidFill>
                  <a:srgbClr val="005080"/>
                </a:solidFill>
                <a:latin typeface="AR丸ゴシック体E"/>
                <a:ea typeface="AR丸ゴシック体E"/>
              </a:rPr>
              <a:t>令和8年度　スマホさろんのご案内</a:t>
            </a:r>
            <a:endParaRPr lang="ja-JP" altLang="en-US">
              <a:solidFill>
                <a:srgbClr val="005080"/>
              </a:solidFill>
              <a:latin typeface="AR丸ゴシック体E"/>
              <a:ea typeface="AR丸ゴシック体E"/>
            </a:endParaRPr>
          </a:p>
        </p:txBody>
      </p:sp>
      <p:sp>
        <p:nvSpPr>
          <p:cNvPr id="1122" name="テキスト 728"/>
          <p:cNvSpPr txBox="1"/>
          <p:nvPr/>
        </p:nvSpPr>
        <p:spPr>
          <a:xfrm>
            <a:off x="2283302" y="4511606"/>
            <a:ext cx="3643444" cy="522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 lang="ja-JP" altLang="en-US"/>
            </a:pPr>
            <a:r>
              <a:rPr lang="ja-JP" altLang="en-US" sz="2800">
                <a:solidFill>
                  <a:srgbClr val="002060"/>
                </a:solidFill>
                <a:latin typeface="AR Pゴシック体S"/>
                <a:ea typeface="AR Pゴシック体S"/>
              </a:rPr>
              <a:t>１３:３０</a:t>
            </a:r>
            <a:r>
              <a:rPr lang="ja-JP" altLang="en-US" sz="2400">
                <a:solidFill>
                  <a:srgbClr val="002060"/>
                </a:solidFill>
                <a:latin typeface="AR Pゴシック体S"/>
                <a:ea typeface="AR Pゴシック体S"/>
              </a:rPr>
              <a:t> </a:t>
            </a:r>
            <a:r>
              <a:rPr lang="ja-JP" altLang="en-US" sz="2400">
                <a:solidFill>
                  <a:srgbClr val="002060"/>
                </a:solidFill>
                <a:latin typeface="HGS創英角ｺﾞｼｯｸUB"/>
                <a:ea typeface="HGS創英角ｺﾞｼｯｸUB"/>
              </a:rPr>
              <a:t>～ </a:t>
            </a:r>
            <a:r>
              <a:rPr lang="ja-JP" altLang="en-US" sz="2800">
                <a:solidFill>
                  <a:srgbClr val="002060"/>
                </a:solidFill>
                <a:latin typeface="AR Pゴシック体S"/>
                <a:ea typeface="AR Pゴシック体S"/>
              </a:rPr>
              <a:t>１５:００</a:t>
            </a:r>
            <a:endParaRPr lang="ja-JP" altLang="en-US" sz="2400">
              <a:solidFill>
                <a:srgbClr val="002060"/>
              </a:solidFill>
              <a:latin typeface="AR Pゴシック体S"/>
              <a:ea typeface="AR Pゴシック体S"/>
            </a:endParaRPr>
          </a:p>
        </p:txBody>
      </p:sp>
      <p:pic>
        <p:nvPicPr>
          <p:cNvPr id="1123" name="図 7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3625" y="6218242"/>
            <a:ext cx="396240" cy="396240"/>
          </a:xfrm>
          <a:prstGeom prst="rect">
            <a:avLst/>
          </a:prstGeom>
        </p:spPr>
      </p:pic>
      <p:pic>
        <p:nvPicPr>
          <p:cNvPr id="1124" name="図 7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160000">
            <a:off x="5295220" y="7723192"/>
            <a:ext cx="396240" cy="396240"/>
          </a:xfrm>
          <a:prstGeom prst="rect">
            <a:avLst/>
          </a:prstGeom>
        </p:spPr>
      </p:pic>
      <p:pic>
        <p:nvPicPr>
          <p:cNvPr id="1125" name="図 7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920000">
            <a:off x="4462780" y="7156092"/>
            <a:ext cx="396240" cy="396240"/>
          </a:xfrm>
          <a:prstGeom prst="rect">
            <a:avLst/>
          </a:prstGeom>
        </p:spPr>
      </p:pic>
      <p:sp>
        <p:nvSpPr>
          <p:cNvPr id="1126" name="テキスト 733"/>
          <p:cNvSpPr txBox="1"/>
          <p:nvPr/>
        </p:nvSpPr>
        <p:spPr>
          <a:xfrm>
            <a:off x="312551" y="5759924"/>
            <a:ext cx="4156897" cy="2015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 lang="ja-JP" altLang="en-US"/>
            </a:pPr>
            <a:r>
              <a:rPr lang="ja-JP" altLang="en-US" sz="2400">
                <a:solidFill>
                  <a:srgbClr val="002060"/>
                </a:solidFill>
                <a:latin typeface="AR Pゴシック体S"/>
                <a:ea typeface="AR Pゴシック体S"/>
              </a:rPr>
              <a:t>◎持ち物　</a:t>
            </a:r>
            <a:r>
              <a:rPr lang="ja-JP" altLang="en-US" sz="2800" kern="0">
                <a:solidFill>
                  <a:srgbClr val="002060"/>
                </a:solidFill>
                <a:latin typeface="AR Pゴシック体S"/>
                <a:ea typeface="AR Pゴシック体S"/>
              </a:rPr>
              <a:t>スマートフォン</a:t>
            </a:r>
            <a:endParaRPr lang="ja-JP" altLang="en-US" sz="1600" kern="0">
              <a:solidFill>
                <a:srgbClr val="002060"/>
              </a:solidFill>
              <a:latin typeface="AR Pゴシック体S"/>
              <a:ea typeface="AR Pゴシック体S"/>
            </a:endParaRP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lang="ja-JP" altLang="en-US"/>
            </a:pPr>
            <a:endParaRPr lang="ja-JP" altLang="en-US" sz="1600">
              <a:latin typeface="UD デジタル 教科書体 NP-R"/>
              <a:ea typeface="UD デジタル 教科書体 NP-R"/>
            </a:endParaRP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lang="ja-JP" altLang="en-US"/>
            </a:pPr>
            <a:r>
              <a:rPr lang="ja-JP" altLang="en-US" sz="1600">
                <a:latin typeface="UD デジタル 教科書体 NP-R"/>
                <a:ea typeface="UD デジタル 教科書体 NP-R"/>
              </a:rPr>
              <a:t>　昨年度大好評のスマホを使った</a:t>
            </a:r>
            <a:endParaRPr lang="ja-JP" altLang="en-US">
              <a:latin typeface="UD デジタル 教科書体 NP-R"/>
              <a:ea typeface="UD デジタル 教科書体 NP-R"/>
            </a:endParaRP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lang="ja-JP" altLang="en-US"/>
            </a:pPr>
            <a:r>
              <a:rPr lang="ja-JP" altLang="en-US" sz="1600">
                <a:latin typeface="UD デジタル 教科書体 NP-R"/>
                <a:ea typeface="UD デジタル 教科書体 NP-R"/>
              </a:rPr>
              <a:t>　交流サロンが、新しい形で始ま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lang="ja-JP" altLang="en-US"/>
            </a:pPr>
            <a:r>
              <a:rPr lang="ja-JP" altLang="en-US" sz="1600">
                <a:latin typeface="UD デジタル 教科書体 NP-R"/>
                <a:ea typeface="UD デジタル 教科書体 NP-R"/>
              </a:rPr>
              <a:t>ります！　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lang="ja-JP" altLang="en-US"/>
            </a:pPr>
            <a:r>
              <a:rPr lang="ja-JP" altLang="en-US" sz="1600">
                <a:latin typeface="UD デジタル 教科書体 NP-R"/>
                <a:ea typeface="UD デジタル 教科書体 NP-R"/>
              </a:rPr>
              <a:t>　ご近所・お友達等皆さまお誘い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lang="ja-JP" altLang="en-US"/>
            </a:pPr>
            <a:r>
              <a:rPr lang="ja-JP" altLang="en-US" sz="1600">
                <a:latin typeface="UD デジタル 教科書体 NP-R"/>
                <a:ea typeface="UD デジタル 教科書体 NP-R"/>
              </a:rPr>
              <a:t>あわせの上、お気軽にお越しくだ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lang="ja-JP" altLang="en-US"/>
            </a:pPr>
            <a:r>
              <a:rPr lang="ja-JP" altLang="en-US" sz="1600">
                <a:latin typeface="UD デジタル 教科書体 NP-R"/>
                <a:ea typeface="UD デジタル 教科書体 NP-R"/>
              </a:rPr>
              <a:t>さい。</a:t>
            </a:r>
          </a:p>
        </p:txBody>
      </p:sp>
      <p:sp>
        <p:nvSpPr>
          <p:cNvPr id="1127" name="テキスト 31"/>
          <p:cNvSpPr txBox="1"/>
          <p:nvPr/>
        </p:nvSpPr>
        <p:spPr>
          <a:xfrm>
            <a:off x="351669" y="7850088"/>
            <a:ext cx="3091525" cy="922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ja-JP" altLang="en-US"/>
            </a:pPr>
            <a:r>
              <a:rPr lang="ja-JP" altLang="en-US">
                <a:latin typeface="HGS創英角ｺﾞｼｯｸUB"/>
                <a:ea typeface="HGS創英角ｺﾞｼｯｸUB"/>
              </a:rPr>
              <a:t>■お問合せ■</a:t>
            </a:r>
          </a:p>
          <a:p>
            <a:pPr algn="ctr">
              <a:defRPr lang="ja-JP" altLang="en-US"/>
            </a:pPr>
            <a:r>
              <a:rPr lang="ja-JP" altLang="en-US">
                <a:latin typeface="HGS創英角ｺﾞｼｯｸUB"/>
                <a:ea typeface="HGS創英角ｺﾞｼｯｸUB"/>
              </a:rPr>
              <a:t>川西町役場 長寿介護課</a:t>
            </a:r>
          </a:p>
          <a:p>
            <a:pPr algn="ctr">
              <a:defRPr lang="ja-JP" altLang="en-US"/>
            </a:pPr>
            <a:r>
              <a:rPr lang="ja-JP" altLang="en-US">
                <a:latin typeface="HGS創英角ｺﾞｼｯｸUB"/>
                <a:ea typeface="HGS創英角ｺﾞｼｯｸUB"/>
              </a:rPr>
              <a:t>0745-44-2635</a:t>
            </a:r>
          </a:p>
        </p:txBody>
      </p:sp>
      <p:sp>
        <p:nvSpPr>
          <p:cNvPr id="1128" name="テキスト 34"/>
          <p:cNvSpPr txBox="1"/>
          <p:nvPr/>
        </p:nvSpPr>
        <p:spPr>
          <a:xfrm>
            <a:off x="3381375" y="4768781"/>
            <a:ext cx="95250" cy="368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ja-JP" altLang="en-US"/>
            </a:pPr>
            <a:endParaRPr lang="ja-JP" altLang="en-US"/>
          </a:p>
        </p:txBody>
      </p:sp>
      <p:pic>
        <p:nvPicPr>
          <p:cNvPr id="1129" name="図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15195" y="915461"/>
            <a:ext cx="1512555" cy="1279788"/>
          </a:xfrm>
          <a:prstGeom prst="rect">
            <a:avLst/>
          </a:prstGeom>
        </p:spPr>
      </p:pic>
      <p:sp>
        <p:nvSpPr>
          <p:cNvPr id="1130" name="テキスト 33"/>
          <p:cNvSpPr txBox="1"/>
          <p:nvPr/>
        </p:nvSpPr>
        <p:spPr>
          <a:xfrm>
            <a:off x="4778852" y="1317647"/>
            <a:ext cx="1208802" cy="399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ja-JP" altLang="en-US"/>
            </a:pPr>
            <a:r>
              <a:rPr lang="ja-JP" altLang="en-US" sz="2000" b="0">
                <a:solidFill>
                  <a:srgbClr val="C00048"/>
                </a:solidFill>
                <a:latin typeface="ARゴシック体S"/>
                <a:ea typeface="ARゴシック体S"/>
              </a:rPr>
              <a:t>予約不要</a:t>
            </a:r>
            <a:endParaRPr lang="ja-JP" altLang="en-US" sz="2200" b="0">
              <a:solidFill>
                <a:srgbClr val="C00048"/>
              </a:solidFill>
              <a:latin typeface="ARゴシック体S"/>
              <a:ea typeface="ARゴシック体S"/>
            </a:endParaRPr>
          </a:p>
        </p:txBody>
      </p:sp>
      <p:sp>
        <p:nvSpPr>
          <p:cNvPr id="1131" name="四角形 42"/>
          <p:cNvSpPr/>
          <p:nvPr/>
        </p:nvSpPr>
        <p:spPr>
          <a:xfrm rot="19740000">
            <a:off x="4984523" y="6289557"/>
            <a:ext cx="144145" cy="2159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132" name="四角形 43"/>
          <p:cNvSpPr/>
          <p:nvPr/>
        </p:nvSpPr>
        <p:spPr>
          <a:xfrm rot="18000000">
            <a:off x="5391914" y="7785729"/>
            <a:ext cx="144145" cy="2159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ja-JP" altLang="en-US"/>
            </a:pPr>
            <a:endParaRPr lang="ja-JP" altLang="en-US"/>
          </a:p>
        </p:txBody>
      </p:sp>
      <p:pic>
        <p:nvPicPr>
          <p:cNvPr id="1133" name="図 7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4335" y="3856686"/>
            <a:ext cx="6164582" cy="1812935"/>
          </a:xfrm>
          <a:prstGeom prst="rect">
            <a:avLst/>
          </a:prstGeom>
        </p:spPr>
      </p:pic>
      <p:sp>
        <p:nvSpPr>
          <p:cNvPr id="1134" name="テキスト 727"/>
          <p:cNvSpPr txBox="1"/>
          <p:nvPr/>
        </p:nvSpPr>
        <p:spPr>
          <a:xfrm>
            <a:off x="844550" y="4406831"/>
            <a:ext cx="5313625" cy="368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ja-JP" altLang="en-US"/>
            </a:pPr>
            <a:r>
              <a:rPr lang="ja-JP" altLang="en-US" sz="1800">
                <a:solidFill>
                  <a:srgbClr val="002060"/>
                </a:solidFill>
                <a:latin typeface="AR P丸ゴシック体M"/>
                <a:ea typeface="AR P丸ゴシック体M"/>
              </a:rPr>
              <a:t>※日程は裏面をご確認ください※</a:t>
            </a:r>
            <a:endParaRPr lang="ja-JP" altLang="en-US" sz="2400">
              <a:solidFill>
                <a:srgbClr val="002060"/>
              </a:solidFill>
              <a:latin typeface="AR P丸ゴシック体M"/>
              <a:ea typeface="AR P丸ゴシック体M"/>
            </a:endParaRPr>
          </a:p>
        </p:txBody>
      </p:sp>
      <p:sp>
        <p:nvSpPr>
          <p:cNvPr id="1135" name="テキスト 726"/>
          <p:cNvSpPr txBox="1"/>
          <p:nvPr/>
        </p:nvSpPr>
        <p:spPr>
          <a:xfrm>
            <a:off x="259938" y="3940492"/>
            <a:ext cx="6242875" cy="583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ja-JP" altLang="en-US"/>
            </a:pPr>
            <a:r>
              <a:rPr lang="ja-JP" altLang="en-US" sz="2800">
                <a:solidFill>
                  <a:srgbClr val="002060"/>
                </a:solidFill>
                <a:latin typeface="AR Pゴシック体S"/>
                <a:ea typeface="AR Pゴシック体S"/>
              </a:rPr>
              <a:t>毎月開催</a:t>
            </a:r>
            <a:r>
              <a:rPr lang="ja-JP" altLang="en-US" sz="3200">
                <a:solidFill>
                  <a:srgbClr val="002060"/>
                </a:solidFill>
                <a:latin typeface="AR Pゴシック体S"/>
                <a:ea typeface="AR Pゴシック体S"/>
              </a:rPr>
              <a:t>　</a:t>
            </a:r>
            <a:r>
              <a:rPr lang="ja-JP" altLang="en-US" sz="2800">
                <a:solidFill>
                  <a:srgbClr val="002060"/>
                </a:solidFill>
                <a:latin typeface="AR Pゴシック体S"/>
                <a:ea typeface="AR Pゴシック体S"/>
              </a:rPr>
              <a:t>13：30～15：00</a:t>
            </a:r>
            <a:r>
              <a:rPr lang="ja-JP" altLang="en-US" sz="2800">
                <a:solidFill>
                  <a:srgbClr val="002060"/>
                </a:solidFill>
                <a:latin typeface="AR P丸ゴシック体E"/>
                <a:ea typeface="AR P丸ゴシック体E"/>
              </a:rPr>
              <a:t>　</a:t>
            </a:r>
            <a:endParaRPr lang="ja-JP" altLang="en-US" sz="2800">
              <a:solidFill>
                <a:srgbClr val="002060"/>
              </a:solidFill>
              <a:latin typeface="AR Pゴシック体S"/>
              <a:ea typeface="AR Pゴシック体S"/>
            </a:endParaRPr>
          </a:p>
        </p:txBody>
      </p:sp>
      <p:pic>
        <p:nvPicPr>
          <p:cNvPr id="1136" name="図 7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242469" y="2161537"/>
            <a:ext cx="2393559" cy="2009155"/>
          </a:xfrm>
          <a:prstGeom prst="rect">
            <a:avLst/>
          </a:prstGeom>
        </p:spPr>
      </p:pic>
      <p:sp>
        <p:nvSpPr>
          <p:cNvPr id="1137" name="テキスト 735"/>
          <p:cNvSpPr txBox="1"/>
          <p:nvPr/>
        </p:nvSpPr>
        <p:spPr>
          <a:xfrm rot="21000000">
            <a:off x="449718" y="2743741"/>
            <a:ext cx="1984655" cy="7685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ja-JP" altLang="en-US"/>
            </a:pPr>
            <a:r>
              <a:rPr lang="ja-JP" altLang="en-US" sz="2200" b="1">
                <a:latin typeface="AR P丸ゴシック体E"/>
                <a:ea typeface="AR P丸ゴシック体E"/>
              </a:rPr>
              <a:t>スマホ</a:t>
            </a:r>
            <a:r>
              <a:rPr lang="ja-JP" altLang="en-US" sz="1800" b="1">
                <a:latin typeface="AR P丸ゴシック体E"/>
                <a:ea typeface="AR P丸ゴシック体E"/>
              </a:rPr>
              <a:t>の</a:t>
            </a:r>
            <a:r>
              <a:rPr lang="ja-JP" altLang="en-US" sz="2200" b="1">
                <a:solidFill>
                  <a:srgbClr val="C00000"/>
                </a:solidFill>
                <a:latin typeface="AR P丸ゴシック体E"/>
                <a:ea typeface="AR P丸ゴシック体E"/>
              </a:rPr>
              <a:t>便利</a:t>
            </a:r>
            <a:r>
              <a:rPr lang="ja-JP" altLang="en-US" sz="1800" b="1">
                <a:latin typeface="AR P丸ゴシック体E"/>
                <a:ea typeface="AR P丸ゴシック体E"/>
              </a:rPr>
              <a:t>を</a:t>
            </a:r>
            <a:endParaRPr lang="ja-JP" altLang="en-US" sz="2200" b="1">
              <a:latin typeface="AR P丸ゴシック体E"/>
              <a:ea typeface="AR P丸ゴシック体E"/>
            </a:endParaRPr>
          </a:p>
          <a:p>
            <a:pPr>
              <a:defRPr lang="ja-JP" altLang="en-US"/>
            </a:pPr>
            <a:r>
              <a:rPr lang="ja-JP" altLang="en-US" sz="2200" b="1">
                <a:solidFill>
                  <a:srgbClr val="C00000"/>
                </a:solidFill>
                <a:latin typeface="AR P丸ゴシック体E"/>
                <a:ea typeface="AR P丸ゴシック体E"/>
              </a:rPr>
              <a:t>みんな</a:t>
            </a:r>
            <a:r>
              <a:rPr lang="ja-JP" altLang="en-US" sz="2200" b="1">
                <a:latin typeface="AR P丸ゴシック体E"/>
                <a:ea typeface="AR P丸ゴシック体E"/>
              </a:rPr>
              <a:t>で！</a:t>
            </a:r>
          </a:p>
        </p:txBody>
      </p:sp>
      <p:sp>
        <p:nvSpPr>
          <p:cNvPr id="1138" name="テキスト 71"/>
          <p:cNvSpPr txBox="1"/>
          <p:nvPr/>
        </p:nvSpPr>
        <p:spPr>
          <a:xfrm>
            <a:off x="288513" y="4706003"/>
            <a:ext cx="6242875" cy="583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 lang="ja-JP" altLang="en-US"/>
            </a:pPr>
            <a:r>
              <a:rPr lang="ja-JP" altLang="en-US" sz="2800">
                <a:solidFill>
                  <a:srgbClr val="002060"/>
                </a:solidFill>
                <a:latin typeface="AR Pゴシック体S"/>
                <a:ea typeface="AR Pゴシック体S"/>
              </a:rPr>
              <a:t>　 開催場所</a:t>
            </a:r>
            <a:r>
              <a:rPr lang="ja-JP" altLang="en-US" sz="3200">
                <a:solidFill>
                  <a:srgbClr val="002060"/>
                </a:solidFill>
                <a:latin typeface="AR Pゴシック体S"/>
                <a:ea typeface="AR Pゴシック体S"/>
              </a:rPr>
              <a:t>　</a:t>
            </a:r>
            <a:r>
              <a:rPr lang="ja-JP" altLang="en-US" sz="2800">
                <a:solidFill>
                  <a:srgbClr val="002060"/>
                </a:solidFill>
                <a:latin typeface="AR Pゴシック体S"/>
                <a:ea typeface="AR Pゴシック体S"/>
              </a:rPr>
              <a:t>おくやまテラス</a:t>
            </a:r>
            <a:r>
              <a:rPr lang="ja-JP" altLang="en-US" sz="2800">
                <a:solidFill>
                  <a:srgbClr val="002060"/>
                </a:solidFill>
                <a:latin typeface="AR P丸ゴシック体E"/>
                <a:ea typeface="AR P丸ゴシック体E"/>
              </a:rPr>
              <a:t>　</a:t>
            </a:r>
            <a:endParaRPr lang="ja-JP" altLang="en-US" sz="3200">
              <a:solidFill>
                <a:srgbClr val="002060"/>
              </a:solidFill>
              <a:latin typeface="AR P丸ゴシック体E"/>
              <a:ea typeface="AR P丸ゴシック体E"/>
            </a:endParaRPr>
          </a:p>
        </p:txBody>
      </p:sp>
    </p:spTree>
    <p:extLst>
      <p:ext uri="{BB962C8B-B14F-4D97-AF65-F5344CB8AC3E}">
        <p14:creationId xmlns:p14="http://schemas.microsoft.com/office/powerpoint/2010/main" val="3778409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" name="図形 69"/>
          <p:cNvSpPr/>
          <p:nvPr/>
        </p:nvSpPr>
        <p:spPr>
          <a:xfrm>
            <a:off x="198932" y="161925"/>
            <a:ext cx="6453584" cy="9601200"/>
          </a:xfrm>
          <a:prstGeom prst="foldedCorner">
            <a:avLst>
              <a:gd name="adj" fmla="val 5318"/>
            </a:avLst>
          </a:prstGeom>
          <a:solidFill>
            <a:srgbClr val="FFFFBE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ja-JP" altLang="en-US"/>
            </a:pPr>
            <a:endParaRPr lang="ja-JP" altLang="en-US"/>
          </a:p>
        </p:txBody>
      </p:sp>
      <p:pic>
        <p:nvPicPr>
          <p:cNvPr id="1145" name="図 73"/>
          <p:cNvPicPr>
            <a:picLocks noChangeAspect="1"/>
          </p:cNvPicPr>
          <p:nvPr/>
        </p:nvPicPr>
        <p:blipFill>
          <a:blip r:embed="rId2"/>
          <a:srcRect l="26602" t="9023" r="26228" b="8646"/>
          <a:stretch>
            <a:fillRect/>
          </a:stretch>
        </p:blipFill>
        <p:spPr>
          <a:xfrm>
            <a:off x="449846" y="2087133"/>
            <a:ext cx="1470287" cy="2540860"/>
          </a:xfrm>
          <a:prstGeom prst="rect">
            <a:avLst/>
          </a:prstGeom>
        </p:spPr>
      </p:pic>
      <p:sp>
        <p:nvSpPr>
          <p:cNvPr id="1146" name="図形 76"/>
          <p:cNvSpPr/>
          <p:nvPr/>
        </p:nvSpPr>
        <p:spPr>
          <a:xfrm>
            <a:off x="507248" y="533755"/>
            <a:ext cx="5993525" cy="623781"/>
          </a:xfrm>
          <a:prstGeom prst="roundRect">
            <a:avLst>
              <a:gd name="adj" fmla="val 50000"/>
            </a:avLst>
          </a:prstGeom>
          <a:solidFill>
            <a:srgbClr val="FFA6A6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147" name="テキスト 75"/>
          <p:cNvSpPr txBox="1"/>
          <p:nvPr/>
        </p:nvSpPr>
        <p:spPr>
          <a:xfrm>
            <a:off x="809156" y="584482"/>
            <a:ext cx="4718475" cy="522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ja-JP" altLang="en-US"/>
            </a:pPr>
            <a:r>
              <a:rPr lang="ja-JP" altLang="en-US"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E"/>
                <a:ea typeface="AR P丸ゴシック体E"/>
              </a:rPr>
              <a:t>スマホさろん</a:t>
            </a:r>
            <a:r>
              <a:rPr lang="ja-JP" altLang="en-US" sz="2200" b="1">
                <a:solidFill>
                  <a:srgbClr val="002060"/>
                </a:solidFill>
                <a:latin typeface="AR P丸ゴシック体E"/>
                <a:ea typeface="AR P丸ゴシック体E"/>
              </a:rPr>
              <a:t> </a:t>
            </a:r>
            <a:r>
              <a:rPr lang="ja-JP" altLang="en-US" sz="2000" b="1">
                <a:solidFill>
                  <a:srgbClr val="002060"/>
                </a:solidFill>
                <a:latin typeface="AR P丸ゴシック体E"/>
                <a:ea typeface="AR P丸ゴシック体E"/>
              </a:rPr>
              <a:t>で </a:t>
            </a:r>
            <a:r>
              <a:rPr lang="ja-JP" altLang="en-US" sz="28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E"/>
                <a:ea typeface="AR P丸ゴシック体E"/>
              </a:rPr>
              <a:t>もりあがろう！</a:t>
            </a:r>
            <a:endParaRPr lang="ja-JP" altLang="en-US" sz="22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E"/>
              <a:ea typeface="AR P丸ゴシック体E"/>
            </a:endParaRPr>
          </a:p>
        </p:txBody>
      </p:sp>
      <p:pic>
        <p:nvPicPr>
          <p:cNvPr id="1148" name="図 7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69" b="92533" l="27364" r="76933">
                        <a14:foregroundMark x1="36719" y1="13125" x2="63438" y2="85000"/>
                        <a14:foregroundMark x1="71719" y1="28333" x2="73594" y2="42500"/>
                        <a14:foregroundMark x1="62656" y1="13750" x2="58750" y2="87708"/>
                        <a14:foregroundMark x1="35156" y1="16250" x2="62656" y2="15833"/>
                      </a14:backgroundRemoval>
                    </a14:imgEffect>
                  </a14:imgLayer>
                </a14:imgProps>
              </a:ext>
            </a:extLst>
          </a:blip>
          <a:srcRect l="26875" t="8540" r="21405" b="7707"/>
          <a:stretch>
            <a:fillRect/>
          </a:stretch>
        </p:blipFill>
        <p:spPr>
          <a:xfrm rot="900000">
            <a:off x="5247723" y="286036"/>
            <a:ext cx="1201694" cy="1459459"/>
          </a:xfrm>
          <a:prstGeom prst="rect">
            <a:avLst/>
          </a:prstGeom>
        </p:spPr>
      </p:pic>
      <p:sp>
        <p:nvSpPr>
          <p:cNvPr id="1149" name="テキスト 78"/>
          <p:cNvSpPr txBox="1"/>
          <p:nvPr/>
        </p:nvSpPr>
        <p:spPr>
          <a:xfrm>
            <a:off x="511455" y="1289176"/>
            <a:ext cx="5016001" cy="645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 lang="ja-JP" altLang="en-US"/>
            </a:pPr>
            <a:r>
              <a:rPr lang="ja-JP" altLang="en-US" sz="1800" b="1">
                <a:solidFill>
                  <a:srgbClr val="002060"/>
                </a:solidFill>
                <a:latin typeface="AR P丸ゴシック体M"/>
                <a:ea typeface="AR P丸ゴシック体M"/>
              </a:rPr>
              <a:t>毎回メニューを選んでご参加いただけます。</a:t>
            </a:r>
            <a:endParaRPr lang="ja-JP" altLang="en-US" sz="2400" b="1">
              <a:solidFill>
                <a:srgbClr val="002060"/>
              </a:solidFill>
              <a:latin typeface="AR P丸ゴシック体M"/>
              <a:ea typeface="AR P丸ゴシック体M"/>
            </a:endParaRPr>
          </a:p>
          <a:p>
            <a:pPr algn="l">
              <a:defRPr lang="ja-JP" altLang="en-US"/>
            </a:pPr>
            <a:r>
              <a:rPr lang="ja-JP" altLang="en-US" sz="1800" b="1">
                <a:solidFill>
                  <a:srgbClr val="002060"/>
                </a:solidFill>
                <a:latin typeface="AR P丸ゴシック体M"/>
                <a:ea typeface="AR P丸ゴシック体M"/>
              </a:rPr>
              <a:t>例えば…</a:t>
            </a:r>
          </a:p>
        </p:txBody>
      </p:sp>
      <p:sp>
        <p:nvSpPr>
          <p:cNvPr id="1150" name="図形 79"/>
          <p:cNvSpPr/>
          <p:nvPr/>
        </p:nvSpPr>
        <p:spPr>
          <a:xfrm>
            <a:off x="413937" y="5562955"/>
            <a:ext cx="6048525" cy="623781"/>
          </a:xfrm>
          <a:prstGeom prst="roundRect">
            <a:avLst>
              <a:gd name="adj" fmla="val 50000"/>
            </a:avLst>
          </a:prstGeom>
          <a:solidFill>
            <a:srgbClr val="FFA6A6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ja-JP" altLang="en-US"/>
            </a:pPr>
            <a:endParaRPr lang="ja-JP" altLang="en-US"/>
          </a:p>
        </p:txBody>
      </p:sp>
      <p:pic>
        <p:nvPicPr>
          <p:cNvPr id="1151" name="図 8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37013" r="63128">
                        <a14:foregroundMark x1="44173" y1="26316" x2="52444" y2="63158"/>
                      </a14:backgroundRemoval>
                    </a14:imgEffect>
                  </a14:imgLayer>
                </a14:imgProps>
              </a:ext>
            </a:extLst>
          </a:blip>
          <a:srcRect l="37148" r="37079" b="-2257"/>
          <a:stretch>
            <a:fillRect/>
          </a:stretch>
        </p:blipFill>
        <p:spPr>
          <a:xfrm>
            <a:off x="731361" y="3282823"/>
            <a:ext cx="907258" cy="898270"/>
          </a:xfrm>
          <a:prstGeom prst="rect">
            <a:avLst/>
          </a:prstGeom>
        </p:spPr>
      </p:pic>
      <p:sp>
        <p:nvSpPr>
          <p:cNvPr id="1152" name="テキスト 82"/>
          <p:cNvSpPr txBox="1"/>
          <p:nvPr/>
        </p:nvSpPr>
        <p:spPr>
          <a:xfrm>
            <a:off x="591081" y="2381903"/>
            <a:ext cx="1199089" cy="830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ja-JP" altLang="en-US"/>
            </a:pPr>
            <a:r>
              <a:rPr lang="ja-JP" altLang="en-US" sz="1600">
                <a:solidFill>
                  <a:srgbClr val="002060"/>
                </a:solidFill>
                <a:latin typeface="AR P悠々ゴシック体E"/>
                <a:ea typeface="AR P悠々ゴシック体E"/>
              </a:rPr>
              <a:t>ＬＩＮＥを</a:t>
            </a:r>
          </a:p>
          <a:p>
            <a:pPr algn="ctr">
              <a:defRPr lang="ja-JP" altLang="en-US"/>
            </a:pPr>
            <a:r>
              <a:rPr lang="ja-JP" altLang="en-US" sz="1600">
                <a:solidFill>
                  <a:srgbClr val="002060"/>
                </a:solidFill>
                <a:latin typeface="AR P悠々ゴシック体E"/>
                <a:ea typeface="AR P悠々ゴシック体E"/>
              </a:rPr>
              <a:t>もっと</a:t>
            </a:r>
          </a:p>
          <a:p>
            <a:pPr algn="ctr">
              <a:defRPr lang="ja-JP" altLang="en-US"/>
            </a:pPr>
            <a:r>
              <a:rPr lang="ja-JP" altLang="en-US" sz="1600">
                <a:solidFill>
                  <a:srgbClr val="002060"/>
                </a:solidFill>
                <a:latin typeface="AR P悠々ゴシック体E"/>
                <a:ea typeface="AR P悠々ゴシック体E"/>
              </a:rPr>
              <a:t>楽しもう💛</a:t>
            </a:r>
          </a:p>
        </p:txBody>
      </p:sp>
      <p:pic>
        <p:nvPicPr>
          <p:cNvPr id="1153" name="図 83"/>
          <p:cNvPicPr>
            <a:picLocks noChangeAspect="1"/>
          </p:cNvPicPr>
          <p:nvPr/>
        </p:nvPicPr>
        <p:blipFill>
          <a:blip r:embed="rId2"/>
          <a:srcRect l="26602" t="9023" r="26228" b="8646"/>
          <a:stretch>
            <a:fillRect/>
          </a:stretch>
        </p:blipFill>
        <p:spPr>
          <a:xfrm>
            <a:off x="1967049" y="2106183"/>
            <a:ext cx="1470287" cy="2540860"/>
          </a:xfrm>
          <a:prstGeom prst="rect">
            <a:avLst/>
          </a:prstGeom>
        </p:spPr>
      </p:pic>
      <p:sp>
        <p:nvSpPr>
          <p:cNvPr id="1154" name="テキスト 84"/>
          <p:cNvSpPr txBox="1"/>
          <p:nvPr/>
        </p:nvSpPr>
        <p:spPr>
          <a:xfrm>
            <a:off x="2102648" y="2768380"/>
            <a:ext cx="1199089" cy="830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ja-JP" altLang="en-US"/>
            </a:pPr>
            <a:r>
              <a:rPr lang="ja-JP" altLang="en-US" sz="1600">
                <a:solidFill>
                  <a:srgbClr val="002060"/>
                </a:solidFill>
                <a:latin typeface="AR P悠々ゴシック体E"/>
                <a:ea typeface="AR P悠々ゴシック体E"/>
              </a:rPr>
              <a:t>地図も電車</a:t>
            </a:r>
          </a:p>
          <a:p>
            <a:pPr algn="ctr">
              <a:defRPr lang="ja-JP" altLang="en-US"/>
            </a:pPr>
            <a:r>
              <a:rPr lang="ja-JP" altLang="en-US" sz="1600">
                <a:solidFill>
                  <a:srgbClr val="002060"/>
                </a:solidFill>
                <a:latin typeface="AR P悠々ゴシック体E"/>
                <a:ea typeface="AR P悠々ゴシック体E"/>
              </a:rPr>
              <a:t>乗り換えもらくらく◎</a:t>
            </a:r>
          </a:p>
        </p:txBody>
      </p:sp>
      <p:pic>
        <p:nvPicPr>
          <p:cNvPr id="1155" name="図 8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4793" b="79511" l="31456" r="72920"/>
                    </a14:imgEffect>
                  </a14:imgLayer>
                </a14:imgProps>
              </a:ext>
            </a:extLst>
          </a:blip>
          <a:srcRect l="31570" t="14317" r="27856" b="20323"/>
          <a:stretch>
            <a:fillRect/>
          </a:stretch>
        </p:blipFill>
        <p:spPr>
          <a:xfrm rot="20700000">
            <a:off x="1923267" y="1831264"/>
            <a:ext cx="900869" cy="897697"/>
          </a:xfrm>
          <a:prstGeom prst="rect">
            <a:avLst/>
          </a:prstGeom>
        </p:spPr>
      </p:pic>
      <p:pic>
        <p:nvPicPr>
          <p:cNvPr id="1156" name="図 87"/>
          <p:cNvPicPr>
            <a:picLocks noChangeAspect="1"/>
          </p:cNvPicPr>
          <p:nvPr/>
        </p:nvPicPr>
        <p:blipFill>
          <a:blip r:embed="rId2"/>
          <a:srcRect l="26602" t="9023" r="26228" b="8646"/>
          <a:stretch>
            <a:fillRect/>
          </a:stretch>
        </p:blipFill>
        <p:spPr>
          <a:xfrm>
            <a:off x="3484961" y="2106183"/>
            <a:ext cx="1470287" cy="2540860"/>
          </a:xfrm>
          <a:prstGeom prst="rect">
            <a:avLst/>
          </a:prstGeom>
        </p:spPr>
      </p:pic>
      <p:pic>
        <p:nvPicPr>
          <p:cNvPr id="1157" name="図 8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780000">
            <a:off x="2718025" y="3605398"/>
            <a:ext cx="900738" cy="900738"/>
          </a:xfrm>
          <a:prstGeom prst="rect">
            <a:avLst/>
          </a:prstGeom>
        </p:spPr>
      </p:pic>
      <p:pic>
        <p:nvPicPr>
          <p:cNvPr id="1158" name="図 88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6500" b="77048" l="28901" r="68191">
                        <a14:foregroundMark x1="50851" y1="39706" x2="54253" y2="46324"/>
                      </a14:backgroundRemoval>
                    </a14:imgEffect>
                  </a14:imgLayer>
                </a14:imgProps>
              </a:ext>
            </a:extLst>
          </a:blip>
          <a:srcRect l="27924" t="24509" r="31697" b="21814"/>
          <a:stretch>
            <a:fillRect/>
          </a:stretch>
        </p:blipFill>
        <p:spPr>
          <a:xfrm>
            <a:off x="3973961" y="3357563"/>
            <a:ext cx="845233" cy="864981"/>
          </a:xfrm>
          <a:prstGeom prst="rect">
            <a:avLst/>
          </a:prstGeom>
        </p:spPr>
      </p:pic>
      <p:pic>
        <p:nvPicPr>
          <p:cNvPr id="1159" name="図 89"/>
          <p:cNvPicPr>
            <a:picLocks noChangeAspect="1"/>
          </p:cNvPicPr>
          <p:nvPr/>
        </p:nvPicPr>
        <p:blipFill>
          <a:blip r:embed="rId12"/>
          <a:srcRect t="41110" b="40833"/>
          <a:stretch>
            <a:fillRect/>
          </a:stretch>
        </p:blipFill>
        <p:spPr>
          <a:xfrm rot="20940000">
            <a:off x="3325020" y="3107438"/>
            <a:ext cx="1790170" cy="323225"/>
          </a:xfrm>
          <a:prstGeom prst="rect">
            <a:avLst/>
          </a:prstGeom>
        </p:spPr>
      </p:pic>
      <p:sp>
        <p:nvSpPr>
          <p:cNvPr id="1160" name="テキスト 90"/>
          <p:cNvSpPr txBox="1"/>
          <p:nvPr/>
        </p:nvSpPr>
        <p:spPr>
          <a:xfrm>
            <a:off x="3620105" y="2448578"/>
            <a:ext cx="1199089" cy="583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ja-JP" altLang="en-US"/>
            </a:pPr>
            <a:r>
              <a:rPr lang="ja-JP" altLang="en-US" sz="1600">
                <a:solidFill>
                  <a:srgbClr val="002060"/>
                </a:solidFill>
                <a:latin typeface="AR P悠々ゴシック体E"/>
                <a:ea typeface="AR P悠々ゴシック体E"/>
              </a:rPr>
              <a:t>便利な</a:t>
            </a:r>
          </a:p>
          <a:p>
            <a:pPr algn="ctr">
              <a:defRPr lang="ja-JP" altLang="en-US"/>
            </a:pPr>
            <a:r>
              <a:rPr lang="ja-JP" altLang="en-US" sz="1600">
                <a:solidFill>
                  <a:srgbClr val="002060"/>
                </a:solidFill>
                <a:latin typeface="AR P悠々ゴシック体E"/>
                <a:ea typeface="AR P悠々ゴシック体E"/>
              </a:rPr>
              <a:t>情報検索！</a:t>
            </a:r>
          </a:p>
        </p:txBody>
      </p:sp>
      <p:pic>
        <p:nvPicPr>
          <p:cNvPr id="1161" name="図 91"/>
          <p:cNvPicPr>
            <a:picLocks noChangeAspect="1"/>
          </p:cNvPicPr>
          <p:nvPr/>
        </p:nvPicPr>
        <p:blipFill>
          <a:blip r:embed="rId2"/>
          <a:srcRect l="26602" t="9023" r="26228" b="8646"/>
          <a:stretch>
            <a:fillRect/>
          </a:stretch>
        </p:blipFill>
        <p:spPr>
          <a:xfrm>
            <a:off x="5030234" y="2106183"/>
            <a:ext cx="1470287" cy="2540860"/>
          </a:xfrm>
          <a:prstGeom prst="rect">
            <a:avLst/>
          </a:prstGeom>
        </p:spPr>
      </p:pic>
      <p:sp>
        <p:nvSpPr>
          <p:cNvPr id="1162" name="テキスト 93"/>
          <p:cNvSpPr txBox="1"/>
          <p:nvPr/>
        </p:nvSpPr>
        <p:spPr>
          <a:xfrm>
            <a:off x="5165833" y="3703383"/>
            <a:ext cx="1199089" cy="583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ja-JP" altLang="en-US"/>
            </a:pPr>
            <a:r>
              <a:rPr lang="ja-JP" altLang="en-US" sz="1600">
                <a:solidFill>
                  <a:srgbClr val="002060"/>
                </a:solidFill>
                <a:latin typeface="AR P悠々ゴシック体E"/>
                <a:ea typeface="AR P悠々ゴシック体E"/>
              </a:rPr>
              <a:t>画像編集</a:t>
            </a:r>
          </a:p>
          <a:p>
            <a:pPr algn="ctr">
              <a:defRPr lang="ja-JP" altLang="en-US"/>
            </a:pPr>
            <a:r>
              <a:rPr lang="ja-JP" altLang="en-US" sz="1600">
                <a:solidFill>
                  <a:srgbClr val="002060"/>
                </a:solidFill>
                <a:latin typeface="AR P悠々ゴシック体E"/>
                <a:ea typeface="AR P悠々ゴシック体E"/>
              </a:rPr>
              <a:t>も楽しみ♪</a:t>
            </a:r>
          </a:p>
        </p:txBody>
      </p:sp>
      <p:pic>
        <p:nvPicPr>
          <p:cNvPr id="1163" name="図 94"/>
          <p:cNvPicPr>
            <a:picLocks noChangeAspect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5521" b="74730" l="17510" r="82382"/>
                    </a14:imgEffect>
                  </a14:imgLayer>
                </a14:imgProps>
              </a:ext>
            </a:extLst>
          </a:blip>
          <a:srcRect l="17667" t="25166" r="17667" b="25166"/>
          <a:stretch>
            <a:fillRect/>
          </a:stretch>
        </p:blipFill>
        <p:spPr>
          <a:xfrm rot="360000">
            <a:off x="5496361" y="2988171"/>
            <a:ext cx="801904" cy="589304"/>
          </a:xfrm>
          <a:prstGeom prst="rect">
            <a:avLst/>
          </a:prstGeom>
        </p:spPr>
      </p:pic>
      <p:pic>
        <p:nvPicPr>
          <p:cNvPr id="1164" name="図 96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470" b="100000" l="220" r="96026">
                        <a14:foregroundMark x1="66446" y1="29118" x2="11700" y2="42353"/>
                        <a14:foregroundMark x1="15894" y1="41176" x2="49227" y2="73529"/>
                        <a14:foregroundMark x1="92274" y1="52353" x2="86534" y2="40588"/>
                        <a14:backgroundMark x1="2428" y1="96765" x2="16336" y2="979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300000">
            <a:off x="4930595" y="2000471"/>
            <a:ext cx="1194073" cy="896214"/>
          </a:xfrm>
          <a:prstGeom prst="rect">
            <a:avLst/>
          </a:prstGeom>
        </p:spPr>
      </p:pic>
      <p:sp>
        <p:nvSpPr>
          <p:cNvPr id="1165" name="テキスト 97"/>
          <p:cNvSpPr txBox="1"/>
          <p:nvPr/>
        </p:nvSpPr>
        <p:spPr>
          <a:xfrm>
            <a:off x="1464481" y="4764529"/>
            <a:ext cx="4542911" cy="583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 lang="ja-JP" altLang="en-US"/>
            </a:pPr>
            <a:r>
              <a:rPr lang="ja-JP" altLang="en-US" sz="1600" b="1">
                <a:solidFill>
                  <a:srgbClr val="002060"/>
                </a:solidFill>
                <a:latin typeface="AR P丸ゴシック体M"/>
                <a:ea typeface="AR P丸ゴシック体M"/>
              </a:rPr>
              <a:t>健康管理や音楽検索などの便利な機能も</a:t>
            </a:r>
          </a:p>
          <a:p>
            <a:pPr algn="l">
              <a:defRPr lang="ja-JP" altLang="en-US"/>
            </a:pPr>
            <a:r>
              <a:rPr lang="ja-JP" altLang="en-US" sz="1600" b="1">
                <a:solidFill>
                  <a:srgbClr val="002060"/>
                </a:solidFill>
                <a:latin typeface="AR P丸ゴシック体M"/>
                <a:ea typeface="AR P丸ゴシック体M"/>
              </a:rPr>
              <a:t>一緒に体験しましょう♪</a:t>
            </a:r>
            <a:endParaRPr lang="ja-JP" altLang="en-US" sz="1800" b="1">
              <a:solidFill>
                <a:srgbClr val="002060"/>
              </a:solidFill>
              <a:latin typeface="AR P丸ゴシック体M"/>
              <a:ea typeface="AR P丸ゴシック体M"/>
            </a:endParaRPr>
          </a:p>
        </p:txBody>
      </p:sp>
      <p:pic>
        <p:nvPicPr>
          <p:cNvPr id="1166" name="図 98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176" b="99117" l="7848" r="94913">
                        <a14:foregroundMark x1="22445" y1="78529" x2="24453" y2="67059"/>
                        <a14:backgroundMark x1="14599" y1="52353" x2="18248" y2="66765"/>
                      </a14:backgroundRemoval>
                    </a14:imgEffect>
                  </a14:imgLayer>
                </a14:imgProps>
              </a:ext>
            </a:extLst>
          </a:blip>
          <a:srcRect l="7481" r="4926"/>
          <a:stretch>
            <a:fillRect/>
          </a:stretch>
        </p:blipFill>
        <p:spPr>
          <a:xfrm>
            <a:off x="221355" y="7678072"/>
            <a:ext cx="2797693" cy="1985997"/>
          </a:xfrm>
          <a:prstGeom prst="rect">
            <a:avLst/>
          </a:prstGeom>
        </p:spPr>
      </p:pic>
      <p:pic>
        <p:nvPicPr>
          <p:cNvPr id="1167" name="図 99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69" b="92533" l="27364" r="76933">
                        <a14:foregroundMark x1="36719" y1="13125" x2="63438" y2="85000"/>
                        <a14:foregroundMark x1="71719" y1="28333" x2="73594" y2="42500"/>
                        <a14:foregroundMark x1="62656" y1="13750" x2="58750" y2="87708"/>
                        <a14:foregroundMark x1="35156" y1="16250" x2="62656" y2="15833"/>
                        <a14:foregroundMark x1="31034" y1="67816" x2="29741" y2="76437"/>
                      </a14:backgroundRemoval>
                    </a14:imgEffect>
                  </a14:imgLayer>
                </a14:imgProps>
              </a:ext>
            </a:extLst>
          </a:blip>
          <a:srcRect l="26875" t="8540" r="21405" b="7707"/>
          <a:stretch>
            <a:fillRect/>
          </a:stretch>
        </p:blipFill>
        <p:spPr>
          <a:xfrm rot="20580000">
            <a:off x="492291" y="4978525"/>
            <a:ext cx="1150645" cy="1397460"/>
          </a:xfrm>
          <a:prstGeom prst="rect">
            <a:avLst/>
          </a:prstGeom>
        </p:spPr>
      </p:pic>
      <p:sp>
        <p:nvSpPr>
          <p:cNvPr id="1168" name="テキスト 100"/>
          <p:cNvSpPr txBox="1"/>
          <p:nvPr/>
        </p:nvSpPr>
        <p:spPr>
          <a:xfrm>
            <a:off x="1682713" y="5610758"/>
            <a:ext cx="3854443" cy="522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ja-JP" altLang="en-US"/>
            </a:pPr>
            <a:r>
              <a:rPr lang="ja-JP" altLang="en-US"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E"/>
                <a:ea typeface="AR P丸ゴシック体E"/>
              </a:rPr>
              <a:t>　スマホさろん  </a:t>
            </a:r>
            <a:r>
              <a:rPr lang="ja-JP" altLang="en-US" sz="28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E"/>
                <a:ea typeface="AR P丸ゴシック体E"/>
              </a:rPr>
              <a:t>開催日程</a:t>
            </a:r>
            <a:endParaRPr lang="ja-JP" altLang="en-US" sz="22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E"/>
              <a:ea typeface="AR P丸ゴシック体E"/>
            </a:endParaRPr>
          </a:p>
        </p:txBody>
      </p:sp>
      <p:pic>
        <p:nvPicPr>
          <p:cNvPr id="1169" name="図 101"/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889" b="97333" l="10000" r="90000">
                        <a14:foregroundMark x1="66667" y1="56000" x2="62667" y2="64889"/>
                        <a14:backgroundMark x1="85333" y1="76000" x2="85333" y2="76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120000">
            <a:off x="5082144" y="3248945"/>
            <a:ext cx="570735" cy="570735"/>
          </a:xfrm>
          <a:prstGeom prst="rect">
            <a:avLst/>
          </a:prstGeom>
        </p:spPr>
      </p:pic>
      <p:pic>
        <p:nvPicPr>
          <p:cNvPr id="1170" name="図 102"/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889" b="97333" l="10000" r="90000">
                        <a14:foregroundMark x1="66667" y1="56000" x2="62667" y2="64889"/>
                        <a14:backgroundMark x1="85333" y1="76000" x2="85333" y2="76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560000">
            <a:off x="6147056" y="2860004"/>
            <a:ext cx="366331" cy="340798"/>
          </a:xfrm>
          <a:prstGeom prst="rect">
            <a:avLst/>
          </a:prstGeom>
        </p:spPr>
      </p:pic>
      <p:sp>
        <p:nvSpPr>
          <p:cNvPr id="1171" name="テキスト 105"/>
          <p:cNvSpPr txBox="1"/>
          <p:nvPr/>
        </p:nvSpPr>
        <p:spPr>
          <a:xfrm>
            <a:off x="450859" y="6516737"/>
            <a:ext cx="2568597" cy="1137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 lang="ja-JP" altLang="en-US"/>
            </a:pPr>
            <a:r>
              <a:rPr lang="ja-JP" altLang="en-US" sz="1700" b="1">
                <a:solidFill>
                  <a:srgbClr val="002060"/>
                </a:solidFill>
                <a:latin typeface="AR P丸ゴシック体M"/>
                <a:ea typeface="AR P丸ゴシック体M"/>
              </a:rPr>
              <a:t>ご都合のよい日程だけ</a:t>
            </a:r>
          </a:p>
          <a:p>
            <a:pPr algn="l">
              <a:defRPr lang="ja-JP" altLang="en-US"/>
            </a:pPr>
            <a:r>
              <a:rPr lang="ja-JP" altLang="en-US" sz="1700" b="1">
                <a:solidFill>
                  <a:srgbClr val="002060"/>
                </a:solidFill>
                <a:latin typeface="AR P丸ゴシック体M"/>
                <a:ea typeface="AR P丸ゴシック体M"/>
              </a:rPr>
              <a:t>の参加も歓迎します。</a:t>
            </a:r>
          </a:p>
          <a:p>
            <a:pPr algn="l">
              <a:defRPr lang="ja-JP" altLang="en-US"/>
            </a:pPr>
            <a:r>
              <a:rPr lang="ja-JP" altLang="en-US" sz="1700" b="1">
                <a:solidFill>
                  <a:srgbClr val="002060"/>
                </a:solidFill>
                <a:latin typeface="AR P丸ゴシック体M"/>
                <a:ea typeface="AR P丸ゴシック体M"/>
              </a:rPr>
              <a:t>開催時間内にお越しく</a:t>
            </a:r>
          </a:p>
          <a:p>
            <a:pPr algn="l">
              <a:defRPr lang="ja-JP" altLang="en-US"/>
            </a:pPr>
            <a:r>
              <a:rPr lang="ja-JP" altLang="en-US" sz="1700" b="1">
                <a:solidFill>
                  <a:srgbClr val="002060"/>
                </a:solidFill>
                <a:latin typeface="AR P丸ゴシック体M"/>
                <a:ea typeface="AR P丸ゴシック体M"/>
              </a:rPr>
              <a:t>ださい。</a:t>
            </a:r>
          </a:p>
        </p:txBody>
      </p:sp>
      <p:sp>
        <p:nvSpPr>
          <p:cNvPr id="1172" name="テキスト 108"/>
          <p:cNvSpPr txBox="1"/>
          <p:nvPr/>
        </p:nvSpPr>
        <p:spPr>
          <a:xfrm>
            <a:off x="3161026" y="8842521"/>
            <a:ext cx="3480655" cy="368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 lang="ja-JP" altLang="en-US"/>
            </a:pPr>
            <a:r>
              <a:rPr lang="ja-JP" altLang="en-US" sz="1800" dirty="0">
                <a:solidFill>
                  <a:srgbClr val="002060"/>
                </a:solidFill>
                <a:latin typeface="AR Pゴシック体S"/>
                <a:ea typeface="AR Pゴシック体S"/>
              </a:rPr>
              <a:t>時間　13：30～</a:t>
            </a:r>
            <a:r>
              <a:rPr lang="ja-JP" altLang="en-US" sz="1800" dirty="0" smtClean="0">
                <a:solidFill>
                  <a:srgbClr val="002060"/>
                </a:solidFill>
                <a:latin typeface="AR Pゴシック体S"/>
                <a:ea typeface="AR Pゴシック体S"/>
              </a:rPr>
              <a:t>15：</a:t>
            </a:r>
            <a:r>
              <a:rPr lang="en-US" altLang="ja-JP" sz="1800" dirty="0" smtClean="0">
                <a:solidFill>
                  <a:srgbClr val="002060"/>
                </a:solidFill>
                <a:latin typeface="AR Pゴシック体S"/>
                <a:ea typeface="AR Pゴシック体S"/>
              </a:rPr>
              <a:t>0</a:t>
            </a:r>
            <a:r>
              <a:rPr lang="ja-JP" altLang="en-US" sz="1800" dirty="0" smtClean="0">
                <a:solidFill>
                  <a:srgbClr val="002060"/>
                </a:solidFill>
                <a:latin typeface="AR Pゴシック体S"/>
                <a:ea typeface="AR Pゴシック体S"/>
              </a:rPr>
              <a:t>0</a:t>
            </a:r>
            <a:endParaRPr lang="ja-JP" altLang="en-US" sz="1800" dirty="0">
              <a:solidFill>
                <a:srgbClr val="002060"/>
              </a:solidFill>
              <a:latin typeface="AR P丸ゴシック体E"/>
              <a:ea typeface="AR P丸ゴシック体E"/>
            </a:endParaRPr>
          </a:p>
        </p:txBody>
      </p:sp>
      <p:sp>
        <p:nvSpPr>
          <p:cNvPr id="1173" name="テキスト 109"/>
          <p:cNvSpPr txBox="1"/>
          <p:nvPr/>
        </p:nvSpPr>
        <p:spPr>
          <a:xfrm>
            <a:off x="3136546" y="9153810"/>
            <a:ext cx="3193675" cy="368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 lang="ja-JP" altLang="en-US"/>
            </a:pPr>
            <a:r>
              <a:rPr lang="ja-JP" altLang="en-US" sz="1800">
                <a:solidFill>
                  <a:srgbClr val="002060"/>
                </a:solidFill>
                <a:latin typeface="AR Pゴシック体S"/>
                <a:ea typeface="AR Pゴシック体S"/>
              </a:rPr>
              <a:t>場所　おくやまテラス　</a:t>
            </a:r>
            <a:r>
              <a:rPr lang="ja-JP" altLang="en-US" sz="1800">
                <a:solidFill>
                  <a:srgbClr val="002060"/>
                </a:solidFill>
                <a:latin typeface="AR P丸ゴシック体E"/>
                <a:ea typeface="AR P丸ゴシック体E"/>
              </a:rPr>
              <a:t>　</a:t>
            </a:r>
          </a:p>
        </p:txBody>
      </p:sp>
      <p:pic>
        <p:nvPicPr>
          <p:cNvPr id="1174" name="図 112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033561" y="6372225"/>
            <a:ext cx="3461039" cy="2407097"/>
          </a:xfrm>
          <a:prstGeom prst="rect">
            <a:avLst/>
          </a:prstGeom>
        </p:spPr>
      </p:pic>
      <p:sp>
        <p:nvSpPr>
          <p:cNvPr id="1175" name="図形 73"/>
          <p:cNvSpPr/>
          <p:nvPr/>
        </p:nvSpPr>
        <p:spPr>
          <a:xfrm rot="600000">
            <a:off x="5914435" y="4764280"/>
            <a:ext cx="360045" cy="634392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ja-JP" altLang="en-US"/>
            </a:pPr>
            <a:endParaRPr lang="ja-JP" altLang="en-US"/>
          </a:p>
        </p:txBody>
      </p:sp>
      <p:pic>
        <p:nvPicPr>
          <p:cNvPr id="1176" name="図 104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613663" y="4563738"/>
            <a:ext cx="1047020" cy="1047020"/>
          </a:xfrm>
          <a:prstGeom prst="rect">
            <a:avLst/>
          </a:prstGeom>
        </p:spPr>
      </p:pic>
      <p:pic>
        <p:nvPicPr>
          <p:cNvPr id="1177" name="図 103"/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27102" b="73647" l="33382" r="67207"/>
                    </a14:imgEffect>
                  </a14:imgLayer>
                </a14:imgProps>
              </a:ext>
            </a:extLst>
          </a:blip>
          <a:srcRect l="32671" t="27058" r="32890" b="26469"/>
          <a:stretch>
            <a:fillRect/>
          </a:stretch>
        </p:blipFill>
        <p:spPr>
          <a:xfrm>
            <a:off x="5471056" y="5241303"/>
            <a:ext cx="531479" cy="53829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_標準">
  <a:themeElements>
    <a:clrScheme name="標準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標準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標準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標準">
  <a:themeElements>
    <a:clrScheme name="標準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標準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標準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218</Words>
  <Application>Microsoft Office PowerPoint</Application>
  <PresentationFormat>A4 210 x 297 mm</PresentationFormat>
  <Paragraphs>53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5" baseType="lpstr">
      <vt:lpstr>AR Pゴシック体S</vt:lpstr>
      <vt:lpstr>AR P丸ゴシック体E</vt:lpstr>
      <vt:lpstr>AR P丸ゴシック体M</vt:lpstr>
      <vt:lpstr>AR P悠々ゴシック体E</vt:lpstr>
      <vt:lpstr>ARゴシック体S</vt:lpstr>
      <vt:lpstr>AR丸ゴシック体E</vt:lpstr>
      <vt:lpstr>HGP創英角ﾎﾟｯﾌﾟ体</vt:lpstr>
      <vt:lpstr>HGS創英角ｺﾞｼｯｸUB</vt:lpstr>
      <vt:lpstr>UD デジタル 教科書体 NP-R</vt:lpstr>
      <vt:lpstr>游ゴシック</vt:lpstr>
      <vt:lpstr>游ゴシック Light</vt:lpstr>
      <vt:lpstr>Arial</vt:lpstr>
      <vt:lpstr>2_標準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鈴木大誠</dc:creator>
  <cp:lastModifiedBy>長寿介護課</cp:lastModifiedBy>
  <cp:revision>25</cp:revision>
  <dcterms:created xsi:type="dcterms:W3CDTF">2023-01-17T06:04:18Z</dcterms:created>
  <dcterms:modified xsi:type="dcterms:W3CDTF">2026-05-25T00:02:57Z</dcterms:modified>
</cp:coreProperties>
</file>