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5"/>
  </p:notesMasterIdLst>
  <p:sldIdLst>
    <p:sldId id="256" r:id="rId3"/>
    <p:sldId id="257" r:id="rId4"/>
  </p:sldIdLst>
  <p:sldSz cx="7561263" cy="10693400"/>
  <p:notesSz cx="7102475" cy="10234613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62">
          <p15:clr>
            <a:srgbClr val="A4A3A4"/>
          </p15:clr>
        </p15:guide>
        <p15:guide id="2" pos="2382">
          <p15:clr>
            <a:srgbClr val="A4A3A4"/>
          </p15:clr>
        </p15:guide>
        <p15:guide id="3" pos="294">
          <p15:clr>
            <a:srgbClr val="A4A3A4"/>
          </p15:clr>
        </p15:guide>
        <p15:guide id="4" pos="44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6600"/>
    <a:srgbClr val="008000"/>
    <a:srgbClr val="009900"/>
    <a:srgbClr val="FABEE9"/>
    <a:srgbClr val="F577E3"/>
    <a:srgbClr val="FFFF66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howGuides="1">
      <p:cViewPr>
        <p:scale>
          <a:sx n="75" d="100"/>
          <a:sy n="75" d="100"/>
        </p:scale>
        <p:origin x="1590" y="-1248"/>
      </p:cViewPr>
      <p:guideLst>
        <p:guide orient="horz" pos="6362"/>
        <p:guide pos="2382"/>
        <p:guide pos="294"/>
        <p:guide pos="44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79F298-BB9E-410F-B986-A1EB9E300E93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F965A74F-964C-4DE9-B327-F46388D973C4}">
      <dgm:prSet phldrT="[テキスト]" custT="1"/>
      <dgm:spPr>
        <a:solidFill>
          <a:schemeClr val="accent3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kumimoji="1" lang="ja-JP" altLang="en-US" sz="1600" dirty="0" smtClean="0"/>
            <a:t>川西町</a:t>
          </a:r>
          <a:endParaRPr kumimoji="1" lang="ja-JP" altLang="en-US" sz="1600" dirty="0"/>
        </a:p>
      </dgm:t>
    </dgm:pt>
    <dgm:pt modelId="{41D54C67-F888-4E11-9216-CF159D363C1A}" type="parTrans" cxnId="{F190D02A-2884-4358-9ED4-A4DD96301653}">
      <dgm:prSet/>
      <dgm:spPr/>
      <dgm:t>
        <a:bodyPr/>
        <a:lstStyle/>
        <a:p>
          <a:endParaRPr kumimoji="1" lang="ja-JP" altLang="en-US"/>
        </a:p>
      </dgm:t>
    </dgm:pt>
    <dgm:pt modelId="{CF273328-8EBB-44C0-9522-EEA5AAE4B548}" type="sibTrans" cxnId="{F190D02A-2884-4358-9ED4-A4DD96301653}">
      <dgm:prSet/>
      <dgm:spPr/>
      <dgm:t>
        <a:bodyPr/>
        <a:lstStyle/>
        <a:p>
          <a:endParaRPr kumimoji="1" lang="ja-JP" altLang="en-US"/>
        </a:p>
      </dgm:t>
    </dgm:pt>
    <dgm:pt modelId="{72A91CB6-D59F-4CB1-8CB7-2EDE846CC36B}">
      <dgm:prSet phldrT="[テキスト]" custT="1"/>
      <dgm:spPr>
        <a:solidFill>
          <a:schemeClr val="accent5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kumimoji="1" lang="ja-JP" altLang="en-US" sz="1600" dirty="0" smtClean="0"/>
            <a:t>三宅町</a:t>
          </a:r>
          <a:endParaRPr kumimoji="1" lang="ja-JP" altLang="en-US" sz="1600" dirty="0"/>
        </a:p>
      </dgm:t>
    </dgm:pt>
    <dgm:pt modelId="{DACBC0F3-3648-4A91-997B-88D87EE7C937}" type="parTrans" cxnId="{1A801BC2-3851-4230-BABE-07705ADBABAB}">
      <dgm:prSet/>
      <dgm:spPr/>
      <dgm:t>
        <a:bodyPr/>
        <a:lstStyle/>
        <a:p>
          <a:endParaRPr kumimoji="1" lang="ja-JP" altLang="en-US"/>
        </a:p>
      </dgm:t>
    </dgm:pt>
    <dgm:pt modelId="{E1FF96DE-FA18-4FE4-A7BF-2819BD46340B}" type="sibTrans" cxnId="{1A801BC2-3851-4230-BABE-07705ADBABAB}">
      <dgm:prSet/>
      <dgm:spPr/>
      <dgm:t>
        <a:bodyPr/>
        <a:lstStyle/>
        <a:p>
          <a:endParaRPr kumimoji="1" lang="ja-JP" altLang="en-US"/>
        </a:p>
      </dgm:t>
    </dgm:pt>
    <dgm:pt modelId="{AEA35F33-D2F7-4E59-9D2C-D356611DC57A}">
      <dgm:prSet phldrT="[テキスト]" custT="1"/>
      <dgm:spPr>
        <a:solidFill>
          <a:srgbClr val="FABEE9">
            <a:alpha val="49804"/>
          </a:srgbClr>
        </a:solidFill>
      </dgm:spPr>
      <dgm:t>
        <a:bodyPr lIns="36000" rIns="36000"/>
        <a:lstStyle/>
        <a:p>
          <a:r>
            <a:rPr kumimoji="1" lang="ja-JP" altLang="en-US" sz="1600" dirty="0" smtClean="0"/>
            <a:t>田原本町</a:t>
          </a:r>
          <a:endParaRPr kumimoji="1" lang="ja-JP" altLang="en-US" sz="1600" dirty="0"/>
        </a:p>
      </dgm:t>
    </dgm:pt>
    <dgm:pt modelId="{ECE18EC7-F1D4-4EDC-8264-AB651FD56365}" type="parTrans" cxnId="{336ECB1C-3DB8-4093-B6F6-099DC232AD83}">
      <dgm:prSet/>
      <dgm:spPr/>
      <dgm:t>
        <a:bodyPr/>
        <a:lstStyle/>
        <a:p>
          <a:endParaRPr kumimoji="1" lang="ja-JP" altLang="en-US"/>
        </a:p>
      </dgm:t>
    </dgm:pt>
    <dgm:pt modelId="{46F22EB7-55EA-4399-8B0F-A8BD16F9D9BC}" type="sibTrans" cxnId="{336ECB1C-3DB8-4093-B6F6-099DC232AD83}">
      <dgm:prSet/>
      <dgm:spPr/>
      <dgm:t>
        <a:bodyPr/>
        <a:lstStyle/>
        <a:p>
          <a:endParaRPr kumimoji="1" lang="ja-JP" altLang="en-US"/>
        </a:p>
      </dgm:t>
    </dgm:pt>
    <dgm:pt modelId="{3A41DF71-7972-4EAA-A971-B24F5125DBAB}">
      <dgm:prSet phldrT="[テキスト]" custT="1"/>
      <dgm:spPr>
        <a:solidFill>
          <a:srgbClr val="00CC00">
            <a:alpha val="49804"/>
          </a:srgbClr>
        </a:solidFill>
      </dgm:spPr>
      <dgm:t>
        <a:bodyPr/>
        <a:lstStyle/>
        <a:p>
          <a:r>
            <a:rPr kumimoji="1" lang="ja-JP" altLang="en-US" sz="1600" dirty="0" smtClean="0"/>
            <a:t>広陵町</a:t>
          </a:r>
          <a:endParaRPr kumimoji="1" lang="ja-JP" altLang="en-US" sz="1600" dirty="0"/>
        </a:p>
      </dgm:t>
    </dgm:pt>
    <dgm:pt modelId="{7AD34911-1A39-45CB-AFA6-6CCAA1BC17CC}" type="parTrans" cxnId="{AFB13147-D7E2-4C0C-AEA3-074A86544BCF}">
      <dgm:prSet/>
      <dgm:spPr/>
      <dgm:t>
        <a:bodyPr/>
        <a:lstStyle/>
        <a:p>
          <a:endParaRPr kumimoji="1" lang="ja-JP" altLang="en-US"/>
        </a:p>
      </dgm:t>
    </dgm:pt>
    <dgm:pt modelId="{7B804069-38BF-4C08-9A71-C68B31A608BF}" type="sibTrans" cxnId="{AFB13147-D7E2-4C0C-AEA3-074A86544BCF}">
      <dgm:prSet/>
      <dgm:spPr/>
      <dgm:t>
        <a:bodyPr/>
        <a:lstStyle/>
        <a:p>
          <a:endParaRPr kumimoji="1" lang="ja-JP" altLang="en-US"/>
        </a:p>
      </dgm:t>
    </dgm:pt>
    <dgm:pt modelId="{A7575513-5778-4A3D-A776-69241D472E0C}" type="pres">
      <dgm:prSet presAssocID="{E179F298-BB9E-410F-B986-A1EB9E300E9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1E9FD86F-6887-4995-B997-B28C30D7842D}" type="pres">
      <dgm:prSet presAssocID="{F965A74F-964C-4DE9-B327-F46388D973C4}" presName="Name5" presStyleLbl="vennNode1" presStyleIdx="0" presStyleCnt="4" custScaleY="4605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9D79A87-CCBD-45FF-89FB-B403C677F45B}" type="pres">
      <dgm:prSet presAssocID="{CF273328-8EBB-44C0-9522-EEA5AAE4B548}" presName="space" presStyleCnt="0"/>
      <dgm:spPr/>
    </dgm:pt>
    <dgm:pt modelId="{FA6D2A4A-6192-41D9-98FF-934B78C44985}" type="pres">
      <dgm:prSet presAssocID="{72A91CB6-D59F-4CB1-8CB7-2EDE846CC36B}" presName="Name5" presStyleLbl="vennNode1" presStyleIdx="1" presStyleCnt="4" custScaleY="4605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703391C-F126-4A1D-813D-C03E5F48FC52}" type="pres">
      <dgm:prSet presAssocID="{E1FF96DE-FA18-4FE4-A7BF-2819BD46340B}" presName="space" presStyleCnt="0"/>
      <dgm:spPr/>
    </dgm:pt>
    <dgm:pt modelId="{9FB30714-1A81-4196-A0A1-57DF89E07087}" type="pres">
      <dgm:prSet presAssocID="{AEA35F33-D2F7-4E59-9D2C-D356611DC57A}" presName="Name5" presStyleLbl="vennNode1" presStyleIdx="2" presStyleCnt="4" custScaleY="4605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19380C3-D754-41D9-8E31-1232D7B89030}" type="pres">
      <dgm:prSet presAssocID="{46F22EB7-55EA-4399-8B0F-A8BD16F9D9BC}" presName="space" presStyleCnt="0"/>
      <dgm:spPr/>
    </dgm:pt>
    <dgm:pt modelId="{53FEE5FD-91D2-4223-8C90-1CF9A2A54C65}" type="pres">
      <dgm:prSet presAssocID="{3A41DF71-7972-4EAA-A971-B24F5125DBAB}" presName="Name5" presStyleLbl="vennNode1" presStyleIdx="3" presStyleCnt="4" custScaleY="4605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AFB13147-D7E2-4C0C-AEA3-074A86544BCF}" srcId="{E179F298-BB9E-410F-B986-A1EB9E300E93}" destId="{3A41DF71-7972-4EAA-A971-B24F5125DBAB}" srcOrd="3" destOrd="0" parTransId="{7AD34911-1A39-45CB-AFA6-6CCAA1BC17CC}" sibTransId="{7B804069-38BF-4C08-9A71-C68B31A608BF}"/>
    <dgm:cxn modelId="{1A801BC2-3851-4230-BABE-07705ADBABAB}" srcId="{E179F298-BB9E-410F-B986-A1EB9E300E93}" destId="{72A91CB6-D59F-4CB1-8CB7-2EDE846CC36B}" srcOrd="1" destOrd="0" parTransId="{DACBC0F3-3648-4A91-997B-88D87EE7C937}" sibTransId="{E1FF96DE-FA18-4FE4-A7BF-2819BD46340B}"/>
    <dgm:cxn modelId="{656BD028-EBDB-44D3-A5A5-5CB28EAE7CC1}" type="presOf" srcId="{AEA35F33-D2F7-4E59-9D2C-D356611DC57A}" destId="{9FB30714-1A81-4196-A0A1-57DF89E07087}" srcOrd="0" destOrd="0" presId="urn:microsoft.com/office/officeart/2005/8/layout/venn3"/>
    <dgm:cxn modelId="{68D3956B-BF92-4C62-BA59-40967C6114CF}" type="presOf" srcId="{F965A74F-964C-4DE9-B327-F46388D973C4}" destId="{1E9FD86F-6887-4995-B997-B28C30D7842D}" srcOrd="0" destOrd="0" presId="urn:microsoft.com/office/officeart/2005/8/layout/venn3"/>
    <dgm:cxn modelId="{6F8BF220-5E7D-475F-A1B5-8E119422EE0B}" type="presOf" srcId="{72A91CB6-D59F-4CB1-8CB7-2EDE846CC36B}" destId="{FA6D2A4A-6192-41D9-98FF-934B78C44985}" srcOrd="0" destOrd="0" presId="urn:microsoft.com/office/officeart/2005/8/layout/venn3"/>
    <dgm:cxn modelId="{23599897-AC11-4E69-8B83-CD2131FF55E2}" type="presOf" srcId="{E179F298-BB9E-410F-B986-A1EB9E300E93}" destId="{A7575513-5778-4A3D-A776-69241D472E0C}" srcOrd="0" destOrd="0" presId="urn:microsoft.com/office/officeart/2005/8/layout/venn3"/>
    <dgm:cxn modelId="{F190D02A-2884-4358-9ED4-A4DD96301653}" srcId="{E179F298-BB9E-410F-B986-A1EB9E300E93}" destId="{F965A74F-964C-4DE9-B327-F46388D973C4}" srcOrd="0" destOrd="0" parTransId="{41D54C67-F888-4E11-9216-CF159D363C1A}" sibTransId="{CF273328-8EBB-44C0-9522-EEA5AAE4B548}"/>
    <dgm:cxn modelId="{5C56FABC-0641-4934-A2FB-45E726E995FE}" type="presOf" srcId="{3A41DF71-7972-4EAA-A971-B24F5125DBAB}" destId="{53FEE5FD-91D2-4223-8C90-1CF9A2A54C65}" srcOrd="0" destOrd="0" presId="urn:microsoft.com/office/officeart/2005/8/layout/venn3"/>
    <dgm:cxn modelId="{336ECB1C-3DB8-4093-B6F6-099DC232AD83}" srcId="{E179F298-BB9E-410F-B986-A1EB9E300E93}" destId="{AEA35F33-D2F7-4E59-9D2C-D356611DC57A}" srcOrd="2" destOrd="0" parTransId="{ECE18EC7-F1D4-4EDC-8264-AB651FD56365}" sibTransId="{46F22EB7-55EA-4399-8B0F-A8BD16F9D9BC}"/>
    <dgm:cxn modelId="{35F65C08-83EB-427D-B17F-05F12640B1D8}" type="presParOf" srcId="{A7575513-5778-4A3D-A776-69241D472E0C}" destId="{1E9FD86F-6887-4995-B997-B28C30D7842D}" srcOrd="0" destOrd="0" presId="urn:microsoft.com/office/officeart/2005/8/layout/venn3"/>
    <dgm:cxn modelId="{84D524B5-4F3A-48D7-B266-4011AE29EFDA}" type="presParOf" srcId="{A7575513-5778-4A3D-A776-69241D472E0C}" destId="{89D79A87-CCBD-45FF-89FB-B403C677F45B}" srcOrd="1" destOrd="0" presId="urn:microsoft.com/office/officeart/2005/8/layout/venn3"/>
    <dgm:cxn modelId="{4B75329E-4E30-4BAA-BE4D-21573C727D90}" type="presParOf" srcId="{A7575513-5778-4A3D-A776-69241D472E0C}" destId="{FA6D2A4A-6192-41D9-98FF-934B78C44985}" srcOrd="2" destOrd="0" presId="urn:microsoft.com/office/officeart/2005/8/layout/venn3"/>
    <dgm:cxn modelId="{BB6D4688-E551-4025-8DDB-5ED21F250515}" type="presParOf" srcId="{A7575513-5778-4A3D-A776-69241D472E0C}" destId="{5703391C-F126-4A1D-813D-C03E5F48FC52}" srcOrd="3" destOrd="0" presId="urn:microsoft.com/office/officeart/2005/8/layout/venn3"/>
    <dgm:cxn modelId="{431B9BD1-EF13-48D5-ACBA-E10F033AB2A4}" type="presParOf" srcId="{A7575513-5778-4A3D-A776-69241D472E0C}" destId="{9FB30714-1A81-4196-A0A1-57DF89E07087}" srcOrd="4" destOrd="0" presId="urn:microsoft.com/office/officeart/2005/8/layout/venn3"/>
    <dgm:cxn modelId="{323B66D8-C1F8-4447-BAAE-BDDB867767B5}" type="presParOf" srcId="{A7575513-5778-4A3D-A776-69241D472E0C}" destId="{B19380C3-D754-41D9-8E31-1232D7B89030}" srcOrd="5" destOrd="0" presId="urn:microsoft.com/office/officeart/2005/8/layout/venn3"/>
    <dgm:cxn modelId="{01D07502-42DC-48D5-9FD3-BFD6B2BED393}" type="presParOf" srcId="{A7575513-5778-4A3D-A776-69241D472E0C}" destId="{53FEE5FD-91D2-4223-8C90-1CF9A2A54C65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8BE3BC-B284-4C38-9CB5-714F02058787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70D5C2E8-F2E1-47CC-B5A3-9F474D43760F}">
      <dgm:prSet phldrT="[テキスト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 lIns="36000"/>
        <a:lstStyle/>
        <a:p>
          <a:pPr algn="l"/>
          <a:r>
            <a:rPr kumimoji="1" lang="ja-JP" altLang="en-US" sz="1400" dirty="0" smtClean="0">
              <a:solidFill>
                <a:schemeClr val="tx1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rPr>
            <a:t>① </a:t>
          </a:r>
          <a:r>
            <a:rPr kumimoji="1" lang="ja-JP" altLang="en-US" sz="1400" dirty="0" smtClean="0">
              <a:solidFill>
                <a:schemeClr val="tx1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rPr>
            <a:t>川西町・三宅町・田原本町・広陵町にお住まいの利用者を担当している居宅</a:t>
          </a:r>
          <a:r>
            <a:rPr kumimoji="1" lang="ja-JP" altLang="en-US" sz="1400" dirty="0" smtClean="0">
              <a:solidFill>
                <a:schemeClr val="tx1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rPr>
            <a:t>介護支援事業所のケアマネジャーの方</a:t>
          </a:r>
          <a:endParaRPr kumimoji="1" lang="ja-JP" altLang="en-US" sz="1400" dirty="0">
            <a:solidFill>
              <a:schemeClr val="tx1"/>
            </a:solidFill>
            <a:latin typeface="AR P丸ゴシック体M" panose="020B0600010101010101" pitchFamily="50" charset="-128"/>
            <a:ea typeface="AR P丸ゴシック体M" panose="020B0600010101010101" pitchFamily="50" charset="-128"/>
          </a:endParaRPr>
        </a:p>
      </dgm:t>
    </dgm:pt>
    <dgm:pt modelId="{AB8F667D-ED2B-4951-8D3A-FD159AEC73CE}" type="parTrans" cxnId="{D2BAD486-5954-475D-A995-8CA71AD32DFF}">
      <dgm:prSet/>
      <dgm:spPr/>
      <dgm:t>
        <a:bodyPr/>
        <a:lstStyle/>
        <a:p>
          <a:endParaRPr kumimoji="1" lang="ja-JP" altLang="en-US"/>
        </a:p>
      </dgm:t>
    </dgm:pt>
    <dgm:pt modelId="{510045EC-3B2F-4096-BA43-E76BED2D4685}" type="sibTrans" cxnId="{D2BAD486-5954-475D-A995-8CA71AD32DFF}">
      <dgm:prSet/>
      <dgm:spPr>
        <a:ln>
          <a:noFill/>
        </a:ln>
      </dgm:spPr>
      <dgm:t>
        <a:bodyPr/>
        <a:lstStyle/>
        <a:p>
          <a:endParaRPr kumimoji="1" lang="ja-JP" altLang="en-US"/>
        </a:p>
      </dgm:t>
    </dgm:pt>
    <dgm:pt modelId="{BADA83A7-9676-445F-8D1E-92B055FFE31F}">
      <dgm:prSet phldrT="[テキスト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 lIns="36000"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1" lang="ja-JP" altLang="en-US" sz="1400" dirty="0" smtClean="0">
              <a:solidFill>
                <a:schemeClr val="tx1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rPr>
            <a:t>② 国保中央病院に入院・通院中の患者さんに関わっている、国保中央</a:t>
          </a:r>
          <a:r>
            <a:rPr kumimoji="1" lang="ja-JP" altLang="en-US" sz="1400" smtClean="0">
              <a:solidFill>
                <a:schemeClr val="tx1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rPr>
            <a:t>病院圏</a:t>
          </a:r>
          <a:r>
            <a:rPr kumimoji="1" lang="ja-JP" altLang="en-US" sz="1400" smtClean="0">
              <a:solidFill>
                <a:schemeClr val="tx1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rPr>
            <a:t>域内に</a:t>
          </a:r>
          <a:r>
            <a:rPr kumimoji="1" lang="ja-JP" altLang="en-US" sz="1400" dirty="0" smtClean="0">
              <a:solidFill>
                <a:schemeClr val="tx1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rPr>
            <a:t>ある介護サービス事業所の専門職の方</a:t>
          </a:r>
          <a:endParaRPr kumimoji="1" lang="ja-JP" altLang="en-US" sz="1400" dirty="0">
            <a:solidFill>
              <a:schemeClr val="tx1"/>
            </a:solidFill>
            <a:latin typeface="AR P丸ゴシック体M" panose="020B0600010101010101" pitchFamily="50" charset="-128"/>
            <a:ea typeface="AR P丸ゴシック体M" panose="020B0600010101010101" pitchFamily="50" charset="-128"/>
          </a:endParaRPr>
        </a:p>
      </dgm:t>
    </dgm:pt>
    <dgm:pt modelId="{2CE610A7-201D-4CC6-AB86-8F5EA11412E8}" type="parTrans" cxnId="{11B38677-4F9F-4793-B293-BC96426778FE}">
      <dgm:prSet/>
      <dgm:spPr/>
      <dgm:t>
        <a:bodyPr/>
        <a:lstStyle/>
        <a:p>
          <a:endParaRPr kumimoji="1" lang="ja-JP" altLang="en-US"/>
        </a:p>
      </dgm:t>
    </dgm:pt>
    <dgm:pt modelId="{3957B174-7658-416A-B02E-6A31EA45A599}" type="sibTrans" cxnId="{11B38677-4F9F-4793-B293-BC96426778FE}">
      <dgm:prSet custAng="10800000" custScaleX="31942" custScaleY="50035" custLinFactNeighborX="45652" custLinFactNeighborY="-5464"/>
      <dgm:spPr/>
      <dgm:t>
        <a:bodyPr/>
        <a:lstStyle/>
        <a:p>
          <a:endParaRPr kumimoji="1" lang="ja-JP" altLang="en-US"/>
        </a:p>
      </dgm:t>
    </dgm:pt>
    <dgm:pt modelId="{9D712322-E1B3-4CDE-B66C-D782742493DB}" type="pres">
      <dgm:prSet presAssocID="{0A8BE3BC-B284-4C38-9CB5-714F0205878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kumimoji="1" lang="ja-JP" altLang="en-US"/>
        </a:p>
      </dgm:t>
    </dgm:pt>
    <dgm:pt modelId="{5A1E1427-445A-4A8C-BD40-9417C8635B1A}" type="pres">
      <dgm:prSet presAssocID="{0A8BE3BC-B284-4C38-9CB5-714F02058787}" presName="Name1" presStyleCnt="0"/>
      <dgm:spPr/>
    </dgm:pt>
    <dgm:pt modelId="{EDE8E908-A250-490C-9BA2-AD4E55FFAA22}" type="pres">
      <dgm:prSet presAssocID="{0A8BE3BC-B284-4C38-9CB5-714F02058787}" presName="cycle" presStyleCnt="0"/>
      <dgm:spPr/>
    </dgm:pt>
    <dgm:pt modelId="{E224C258-4DDB-4EBB-9B4E-76E8E5A238EC}" type="pres">
      <dgm:prSet presAssocID="{0A8BE3BC-B284-4C38-9CB5-714F02058787}" presName="srcNode" presStyleLbl="node1" presStyleIdx="0" presStyleCnt="2"/>
      <dgm:spPr/>
    </dgm:pt>
    <dgm:pt modelId="{BE6299F6-A124-44A0-8592-2947E46C8C9A}" type="pres">
      <dgm:prSet presAssocID="{0A8BE3BC-B284-4C38-9CB5-714F02058787}" presName="conn" presStyleLbl="parChTrans1D2" presStyleIdx="0" presStyleCnt="1" custAng="10800000" custScaleX="8436" custScaleY="17232" custLinFactX="79976" custLinFactNeighborX="100000" custLinFactNeighborY="31684"/>
      <dgm:spPr/>
      <dgm:t>
        <a:bodyPr/>
        <a:lstStyle/>
        <a:p>
          <a:endParaRPr kumimoji="1" lang="ja-JP" altLang="en-US"/>
        </a:p>
      </dgm:t>
    </dgm:pt>
    <dgm:pt modelId="{594503A2-F466-4E67-9508-08BB17A0C175}" type="pres">
      <dgm:prSet presAssocID="{0A8BE3BC-B284-4C38-9CB5-714F02058787}" presName="extraNode" presStyleLbl="node1" presStyleIdx="0" presStyleCnt="2"/>
      <dgm:spPr/>
    </dgm:pt>
    <dgm:pt modelId="{521A9D20-488C-43A1-A476-0C3C104F4AFA}" type="pres">
      <dgm:prSet presAssocID="{0A8BE3BC-B284-4C38-9CB5-714F02058787}" presName="dstNode" presStyleLbl="node1" presStyleIdx="0" presStyleCnt="2"/>
      <dgm:spPr/>
    </dgm:pt>
    <dgm:pt modelId="{D6986FB1-1796-4635-B4CB-87D5F829C39B}" type="pres">
      <dgm:prSet presAssocID="{70D5C2E8-F2E1-47CC-B5A3-9F474D43760F}" presName="text_1" presStyleLbl="node1" presStyleIdx="0" presStyleCnt="2" custScaleX="96077" custScaleY="56775" custLinFactNeighborX="929" custLinFactNeighborY="-51098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2A97D46-23D2-4C80-8374-8D754FBA0F02}" type="pres">
      <dgm:prSet presAssocID="{70D5C2E8-F2E1-47CC-B5A3-9F474D43760F}" presName="accent_1" presStyleCnt="0"/>
      <dgm:spPr/>
    </dgm:pt>
    <dgm:pt modelId="{C0BCCAB8-D50A-40FB-89D3-852EA4860F49}" type="pres">
      <dgm:prSet presAssocID="{70D5C2E8-F2E1-47CC-B5A3-9F474D43760F}" presName="accentRepeatNode" presStyleLbl="solidFgAcc1" presStyleIdx="0" presStyleCnt="2" custScaleX="48664" custScaleY="48664" custLinFactNeighborX="-18046" custLinFactNeighborY="-31397"/>
      <dgm:spPr>
        <a:noFill/>
        <a:ln>
          <a:noFill/>
        </a:ln>
      </dgm:spPr>
      <dgm:t>
        <a:bodyPr/>
        <a:lstStyle/>
        <a:p>
          <a:endParaRPr kumimoji="1" lang="ja-JP" altLang="en-US"/>
        </a:p>
      </dgm:t>
    </dgm:pt>
    <dgm:pt modelId="{06C621C1-149B-40F6-8834-F2CE112864C4}" type="pres">
      <dgm:prSet presAssocID="{BADA83A7-9676-445F-8D1E-92B055FFE31F}" presName="text_2" presStyleLbl="node1" presStyleIdx="1" presStyleCnt="2" custScaleX="96077" custScaleY="56775" custLinFactNeighborX="807" custLinFactNeighborY="-4832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461CAC7-EB2C-4343-B4A4-C18500566B70}" type="pres">
      <dgm:prSet presAssocID="{BADA83A7-9676-445F-8D1E-92B055FFE31F}" presName="accent_2" presStyleCnt="0"/>
      <dgm:spPr/>
    </dgm:pt>
    <dgm:pt modelId="{9D0E8E5E-F259-4823-8D0F-1EB33896C1DE}" type="pres">
      <dgm:prSet presAssocID="{BADA83A7-9676-445F-8D1E-92B055FFE31F}" presName="accentRepeatNode" presStyleLbl="solidFgAcc1" presStyleIdx="1" presStyleCnt="2" custScaleX="19029" custScaleY="28368" custLinFactNeighborX="35157" custLinFactNeighborY="25324"/>
      <dgm:spPr>
        <a:ln>
          <a:noFill/>
        </a:ln>
      </dgm:spPr>
      <dgm:t>
        <a:bodyPr/>
        <a:lstStyle/>
        <a:p>
          <a:endParaRPr kumimoji="1" lang="ja-JP" altLang="en-US"/>
        </a:p>
      </dgm:t>
    </dgm:pt>
  </dgm:ptLst>
  <dgm:cxnLst>
    <dgm:cxn modelId="{11B38677-4F9F-4793-B293-BC96426778FE}" srcId="{0A8BE3BC-B284-4C38-9CB5-714F02058787}" destId="{BADA83A7-9676-445F-8D1E-92B055FFE31F}" srcOrd="1" destOrd="0" parTransId="{2CE610A7-201D-4CC6-AB86-8F5EA11412E8}" sibTransId="{3957B174-7658-416A-B02E-6A31EA45A599}"/>
    <dgm:cxn modelId="{D2BAD486-5954-475D-A995-8CA71AD32DFF}" srcId="{0A8BE3BC-B284-4C38-9CB5-714F02058787}" destId="{70D5C2E8-F2E1-47CC-B5A3-9F474D43760F}" srcOrd="0" destOrd="0" parTransId="{AB8F667D-ED2B-4951-8D3A-FD159AEC73CE}" sibTransId="{510045EC-3B2F-4096-BA43-E76BED2D4685}"/>
    <dgm:cxn modelId="{D135A140-CACF-4E30-B713-4E915A311DFD}" type="presOf" srcId="{510045EC-3B2F-4096-BA43-E76BED2D4685}" destId="{BE6299F6-A124-44A0-8592-2947E46C8C9A}" srcOrd="0" destOrd="0" presId="urn:microsoft.com/office/officeart/2008/layout/VerticalCurvedList"/>
    <dgm:cxn modelId="{EAAE52D4-FF3C-4BC8-B0CF-6F3E5809F27C}" type="presOf" srcId="{70D5C2E8-F2E1-47CC-B5A3-9F474D43760F}" destId="{D6986FB1-1796-4635-B4CB-87D5F829C39B}" srcOrd="0" destOrd="0" presId="urn:microsoft.com/office/officeart/2008/layout/VerticalCurvedList"/>
    <dgm:cxn modelId="{A70A00E7-602D-4C1B-B1AB-37F9B5B6A19D}" type="presOf" srcId="{BADA83A7-9676-445F-8D1E-92B055FFE31F}" destId="{06C621C1-149B-40F6-8834-F2CE112864C4}" srcOrd="0" destOrd="0" presId="urn:microsoft.com/office/officeart/2008/layout/VerticalCurvedList"/>
    <dgm:cxn modelId="{6B74BCF9-3C2B-4885-8E91-5C25EFC9B767}" type="presOf" srcId="{0A8BE3BC-B284-4C38-9CB5-714F02058787}" destId="{9D712322-E1B3-4CDE-B66C-D782742493DB}" srcOrd="0" destOrd="0" presId="urn:microsoft.com/office/officeart/2008/layout/VerticalCurvedList"/>
    <dgm:cxn modelId="{CA7C500B-9910-4711-8419-BBD792081349}" type="presParOf" srcId="{9D712322-E1B3-4CDE-B66C-D782742493DB}" destId="{5A1E1427-445A-4A8C-BD40-9417C8635B1A}" srcOrd="0" destOrd="0" presId="urn:microsoft.com/office/officeart/2008/layout/VerticalCurvedList"/>
    <dgm:cxn modelId="{0235CBEC-93BB-46F1-B7F3-F11F07EE407B}" type="presParOf" srcId="{5A1E1427-445A-4A8C-BD40-9417C8635B1A}" destId="{EDE8E908-A250-490C-9BA2-AD4E55FFAA22}" srcOrd="0" destOrd="0" presId="urn:microsoft.com/office/officeart/2008/layout/VerticalCurvedList"/>
    <dgm:cxn modelId="{0592F417-0B2A-4C3A-9033-3035B34B8453}" type="presParOf" srcId="{EDE8E908-A250-490C-9BA2-AD4E55FFAA22}" destId="{E224C258-4DDB-4EBB-9B4E-76E8E5A238EC}" srcOrd="0" destOrd="0" presId="urn:microsoft.com/office/officeart/2008/layout/VerticalCurvedList"/>
    <dgm:cxn modelId="{370185B8-4A65-4E31-B044-24D8E16D6EA7}" type="presParOf" srcId="{EDE8E908-A250-490C-9BA2-AD4E55FFAA22}" destId="{BE6299F6-A124-44A0-8592-2947E46C8C9A}" srcOrd="1" destOrd="0" presId="urn:microsoft.com/office/officeart/2008/layout/VerticalCurvedList"/>
    <dgm:cxn modelId="{DB8B3A28-E42A-4C3F-9335-3FAFC08A93B4}" type="presParOf" srcId="{EDE8E908-A250-490C-9BA2-AD4E55FFAA22}" destId="{594503A2-F466-4E67-9508-08BB17A0C175}" srcOrd="2" destOrd="0" presId="urn:microsoft.com/office/officeart/2008/layout/VerticalCurvedList"/>
    <dgm:cxn modelId="{30B853FC-656C-4148-A05D-CF7D0954B067}" type="presParOf" srcId="{EDE8E908-A250-490C-9BA2-AD4E55FFAA22}" destId="{521A9D20-488C-43A1-A476-0C3C104F4AFA}" srcOrd="3" destOrd="0" presId="urn:microsoft.com/office/officeart/2008/layout/VerticalCurvedList"/>
    <dgm:cxn modelId="{A5B69ADF-8AEE-4753-871E-143B2A4BF0ED}" type="presParOf" srcId="{5A1E1427-445A-4A8C-BD40-9417C8635B1A}" destId="{D6986FB1-1796-4635-B4CB-87D5F829C39B}" srcOrd="1" destOrd="0" presId="urn:microsoft.com/office/officeart/2008/layout/VerticalCurvedList"/>
    <dgm:cxn modelId="{85945408-4910-4FAE-8A7E-F3B58DF5986E}" type="presParOf" srcId="{5A1E1427-445A-4A8C-BD40-9417C8635B1A}" destId="{52A97D46-23D2-4C80-8374-8D754FBA0F02}" srcOrd="2" destOrd="0" presId="urn:microsoft.com/office/officeart/2008/layout/VerticalCurvedList"/>
    <dgm:cxn modelId="{4147138D-5268-4A5C-82DD-4D812BCA17D2}" type="presParOf" srcId="{52A97D46-23D2-4C80-8374-8D754FBA0F02}" destId="{C0BCCAB8-D50A-40FB-89D3-852EA4860F49}" srcOrd="0" destOrd="0" presId="urn:microsoft.com/office/officeart/2008/layout/VerticalCurvedList"/>
    <dgm:cxn modelId="{D9225107-DFB3-4769-9375-593C2C5EFB81}" type="presParOf" srcId="{5A1E1427-445A-4A8C-BD40-9417C8635B1A}" destId="{06C621C1-149B-40F6-8834-F2CE112864C4}" srcOrd="3" destOrd="0" presId="urn:microsoft.com/office/officeart/2008/layout/VerticalCurvedList"/>
    <dgm:cxn modelId="{7CB2F608-100D-4A61-8864-B726488EE182}" type="presParOf" srcId="{5A1E1427-445A-4A8C-BD40-9417C8635B1A}" destId="{7461CAC7-EB2C-4343-B4A4-C18500566B70}" srcOrd="4" destOrd="0" presId="urn:microsoft.com/office/officeart/2008/layout/VerticalCurvedList"/>
    <dgm:cxn modelId="{9ECB38DE-22BA-4619-B32C-946AC43D1F92}" type="presParOf" srcId="{7461CAC7-EB2C-4343-B4A4-C18500566B70}" destId="{9D0E8E5E-F259-4823-8D0F-1EB33896C1D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9FD86F-6887-4995-B997-B28C30D7842D}">
      <dsp:nvSpPr>
        <dsp:cNvPr id="0" name=""/>
        <dsp:cNvSpPr/>
      </dsp:nvSpPr>
      <dsp:spPr>
        <a:xfrm>
          <a:off x="1535" y="144013"/>
          <a:ext cx="1540836" cy="709647"/>
        </a:xfrm>
        <a:prstGeom prst="ellipse">
          <a:avLst/>
        </a:prstGeom>
        <a:solidFill>
          <a:schemeClr val="accent3">
            <a:lumMod val="60000"/>
            <a:lumOff val="4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4797" tIns="20320" rIns="84797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 smtClean="0"/>
            <a:t>川西町</a:t>
          </a:r>
          <a:endParaRPr kumimoji="1" lang="ja-JP" altLang="en-US" sz="1600" kern="1200" dirty="0"/>
        </a:p>
      </dsp:txBody>
      <dsp:txXfrm>
        <a:off x="227185" y="247938"/>
        <a:ext cx="1089536" cy="501797"/>
      </dsp:txXfrm>
    </dsp:sp>
    <dsp:sp modelId="{FA6D2A4A-6192-41D9-98FF-934B78C44985}">
      <dsp:nvSpPr>
        <dsp:cNvPr id="0" name=""/>
        <dsp:cNvSpPr/>
      </dsp:nvSpPr>
      <dsp:spPr>
        <a:xfrm>
          <a:off x="1234205" y="144013"/>
          <a:ext cx="1540836" cy="709647"/>
        </a:xfrm>
        <a:prstGeom prst="ellipse">
          <a:avLst/>
        </a:prstGeom>
        <a:solidFill>
          <a:schemeClr val="accent5">
            <a:lumMod val="60000"/>
            <a:lumOff val="4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4797" tIns="20320" rIns="84797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 smtClean="0"/>
            <a:t>三宅町</a:t>
          </a:r>
          <a:endParaRPr kumimoji="1" lang="ja-JP" altLang="en-US" sz="1600" kern="1200" dirty="0"/>
        </a:p>
      </dsp:txBody>
      <dsp:txXfrm>
        <a:off x="1459855" y="247938"/>
        <a:ext cx="1089536" cy="501797"/>
      </dsp:txXfrm>
    </dsp:sp>
    <dsp:sp modelId="{9FB30714-1A81-4196-A0A1-57DF89E07087}">
      <dsp:nvSpPr>
        <dsp:cNvPr id="0" name=""/>
        <dsp:cNvSpPr/>
      </dsp:nvSpPr>
      <dsp:spPr>
        <a:xfrm>
          <a:off x="2466874" y="144013"/>
          <a:ext cx="1540836" cy="709647"/>
        </a:xfrm>
        <a:prstGeom prst="ellipse">
          <a:avLst/>
        </a:prstGeom>
        <a:solidFill>
          <a:srgbClr val="FABEE9">
            <a:alpha val="49804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6000" tIns="20320" rIns="3600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 smtClean="0"/>
            <a:t>田原本町</a:t>
          </a:r>
          <a:endParaRPr kumimoji="1" lang="ja-JP" altLang="en-US" sz="1600" kern="1200" dirty="0"/>
        </a:p>
      </dsp:txBody>
      <dsp:txXfrm>
        <a:off x="2692524" y="247938"/>
        <a:ext cx="1089536" cy="501797"/>
      </dsp:txXfrm>
    </dsp:sp>
    <dsp:sp modelId="{53FEE5FD-91D2-4223-8C90-1CF9A2A54C65}">
      <dsp:nvSpPr>
        <dsp:cNvPr id="0" name=""/>
        <dsp:cNvSpPr/>
      </dsp:nvSpPr>
      <dsp:spPr>
        <a:xfrm>
          <a:off x="3699543" y="144013"/>
          <a:ext cx="1540836" cy="709647"/>
        </a:xfrm>
        <a:prstGeom prst="ellipse">
          <a:avLst/>
        </a:prstGeom>
        <a:solidFill>
          <a:srgbClr val="00CC00">
            <a:alpha val="49804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4797" tIns="20320" rIns="84797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 smtClean="0"/>
            <a:t>広陵町</a:t>
          </a:r>
          <a:endParaRPr kumimoji="1" lang="ja-JP" altLang="en-US" sz="1600" kern="1200" dirty="0"/>
        </a:p>
      </dsp:txBody>
      <dsp:txXfrm>
        <a:off x="3925193" y="247938"/>
        <a:ext cx="1089536" cy="5017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6299F6-A124-44A0-8592-2947E46C8C9A}">
      <dsp:nvSpPr>
        <dsp:cNvPr id="0" name=""/>
        <dsp:cNvSpPr/>
      </dsp:nvSpPr>
      <dsp:spPr>
        <a:xfrm rot="10800000">
          <a:off x="5995847" y="2519575"/>
          <a:ext cx="353225" cy="721524"/>
        </a:xfrm>
        <a:prstGeom prst="blockArc">
          <a:avLst>
            <a:gd name="adj1" fmla="val 18900000"/>
            <a:gd name="adj2" fmla="val 2700000"/>
            <a:gd name="adj3" fmla="val 516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986FB1-1796-4635-B4CB-87D5F829C39B}">
      <dsp:nvSpPr>
        <dsp:cNvPr id="0" name=""/>
        <dsp:cNvSpPr/>
      </dsp:nvSpPr>
      <dsp:spPr>
        <a:xfrm>
          <a:off x="765112" y="182172"/>
          <a:ext cx="5400021" cy="504001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36000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>
              <a:solidFill>
                <a:schemeClr val="tx1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rPr>
            <a:t>① </a:t>
          </a:r>
          <a:r>
            <a:rPr kumimoji="1" lang="ja-JP" altLang="en-US" sz="1400" kern="1200" dirty="0" smtClean="0">
              <a:solidFill>
                <a:schemeClr val="tx1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rPr>
            <a:t>川西町・三宅町・田原本町・広陵町にお住まいの利用者を担当している居宅</a:t>
          </a:r>
          <a:r>
            <a:rPr kumimoji="1" lang="ja-JP" altLang="en-US" sz="1400" kern="1200" dirty="0" smtClean="0">
              <a:solidFill>
                <a:schemeClr val="tx1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rPr>
            <a:t>介護支援事業所のケアマネジャーの方</a:t>
          </a:r>
          <a:endParaRPr kumimoji="1" lang="ja-JP" altLang="en-US" sz="1400" kern="1200" dirty="0">
            <a:solidFill>
              <a:schemeClr val="tx1"/>
            </a:solidFill>
            <a:latin typeface="AR P丸ゴシック体M" panose="020B0600010101010101" pitchFamily="50" charset="-128"/>
            <a:ea typeface="AR P丸ゴシック体M" panose="020B0600010101010101" pitchFamily="50" charset="-128"/>
          </a:endParaRPr>
        </a:p>
      </dsp:txBody>
      <dsp:txXfrm>
        <a:off x="765112" y="182172"/>
        <a:ext cx="5400021" cy="504001"/>
      </dsp:txXfrm>
    </dsp:sp>
    <dsp:sp modelId="{C0BCCAB8-D50A-40FB-89D3-852EA4860F49}">
      <dsp:nvSpPr>
        <dsp:cNvPr id="0" name=""/>
        <dsp:cNvSpPr/>
      </dsp:nvSpPr>
      <dsp:spPr>
        <a:xfrm>
          <a:off x="132405" y="269384"/>
          <a:ext cx="539998" cy="539998"/>
        </a:xfrm>
        <a:prstGeom prst="ellips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C621C1-149B-40F6-8834-F2CE112864C4}">
      <dsp:nvSpPr>
        <dsp:cNvPr id="0" name=""/>
        <dsp:cNvSpPr/>
      </dsp:nvSpPr>
      <dsp:spPr>
        <a:xfrm>
          <a:off x="758255" y="1538630"/>
          <a:ext cx="5400021" cy="504001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36000" tIns="35560" rIns="35560" bIns="3556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1" lang="ja-JP" altLang="en-US" sz="1400" kern="1200" dirty="0" smtClean="0">
              <a:solidFill>
                <a:schemeClr val="tx1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rPr>
            <a:t>② 国保中央病院に入院・通院中の患者さんに関わっている、国保中央</a:t>
          </a:r>
          <a:r>
            <a:rPr kumimoji="1" lang="ja-JP" altLang="en-US" sz="1400" kern="1200" smtClean="0">
              <a:solidFill>
                <a:schemeClr val="tx1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rPr>
            <a:t>病院圏</a:t>
          </a:r>
          <a:r>
            <a:rPr kumimoji="1" lang="ja-JP" altLang="en-US" sz="1400" kern="1200" smtClean="0">
              <a:solidFill>
                <a:schemeClr val="tx1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rPr>
            <a:t>域内に</a:t>
          </a:r>
          <a:r>
            <a:rPr kumimoji="1" lang="ja-JP" altLang="en-US" sz="1400" kern="1200" dirty="0" smtClean="0">
              <a:solidFill>
                <a:schemeClr val="tx1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rPr>
            <a:t>ある介護サービス事業所の専門職の方</a:t>
          </a:r>
          <a:endParaRPr kumimoji="1" lang="ja-JP" altLang="en-US" sz="1400" kern="1200" dirty="0">
            <a:solidFill>
              <a:schemeClr val="tx1"/>
            </a:solidFill>
            <a:latin typeface="AR P丸ゴシック体M" panose="020B0600010101010101" pitchFamily="50" charset="-128"/>
            <a:ea typeface="AR P丸ゴシック体M" panose="020B0600010101010101" pitchFamily="50" charset="-128"/>
          </a:endParaRPr>
        </a:p>
      </dsp:txBody>
      <dsp:txXfrm>
        <a:off x="758255" y="1538630"/>
        <a:ext cx="5400021" cy="504001"/>
      </dsp:txXfrm>
    </dsp:sp>
    <dsp:sp modelId="{9D0E8E5E-F259-4823-8D0F-1EB33896C1DE}">
      <dsp:nvSpPr>
        <dsp:cNvPr id="0" name=""/>
        <dsp:cNvSpPr/>
      </dsp:nvSpPr>
      <dsp:spPr>
        <a:xfrm>
          <a:off x="887192" y="2343216"/>
          <a:ext cx="211154" cy="3147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78236" cy="513284"/>
          </a:xfrm>
          <a:prstGeom prst="rect">
            <a:avLst/>
          </a:prstGeom>
        </p:spPr>
        <p:txBody>
          <a:bodyPr vert="horz" lIns="94647" tIns="47323" rIns="94647" bIns="4732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2583" y="0"/>
            <a:ext cx="3078236" cy="513284"/>
          </a:xfrm>
          <a:prstGeom prst="rect">
            <a:avLst/>
          </a:prstGeom>
        </p:spPr>
        <p:txBody>
          <a:bodyPr vert="horz" lIns="94647" tIns="47323" rIns="94647" bIns="47323" rtlCol="0"/>
          <a:lstStyle>
            <a:lvl1pPr algn="r">
              <a:defRPr sz="1200"/>
            </a:lvl1pPr>
          </a:lstStyle>
          <a:p>
            <a:fld id="{55E452E0-B64A-4ABE-B363-EDB09C0AC5B3}" type="datetimeFigureOut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30450" y="1279525"/>
            <a:ext cx="24415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47" tIns="47323" rIns="94647" bIns="4732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748" y="4925237"/>
            <a:ext cx="5680985" cy="4029439"/>
          </a:xfrm>
          <a:prstGeom prst="rect">
            <a:avLst/>
          </a:prstGeom>
        </p:spPr>
        <p:txBody>
          <a:bodyPr vert="horz" lIns="94647" tIns="47323" rIns="94647" bIns="4732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721332"/>
            <a:ext cx="3078236" cy="513284"/>
          </a:xfrm>
          <a:prstGeom prst="rect">
            <a:avLst/>
          </a:prstGeom>
        </p:spPr>
        <p:txBody>
          <a:bodyPr vert="horz" lIns="94647" tIns="47323" rIns="94647" bIns="4732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2583" y="9721332"/>
            <a:ext cx="3078236" cy="513284"/>
          </a:xfrm>
          <a:prstGeom prst="rect">
            <a:avLst/>
          </a:prstGeom>
        </p:spPr>
        <p:txBody>
          <a:bodyPr vert="horz" lIns="94647" tIns="47323" rIns="94647" bIns="47323" rtlCol="0" anchor="b"/>
          <a:lstStyle>
            <a:lvl1pPr algn="r">
              <a:defRPr sz="1200"/>
            </a:lvl1pPr>
          </a:lstStyle>
          <a:p>
            <a:fld id="{CA517CD0-CEC8-4123-A03C-ED747667F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8811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17CD0-CEC8-4123-A03C-ED747667F6A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3400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5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BE5E-49AD-4A1F-899F-27EDDE3EAFD8}" type="datetimeFigureOut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D8D6-8B9A-449D-A6F9-F5811F654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385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BE5E-49AD-4A1F-899F-27EDDE3EAFD8}" type="datetimeFigureOut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D8D6-8B9A-449D-A6F9-F5811F654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636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BE5E-49AD-4A1F-899F-27EDDE3EAFD8}" type="datetimeFigureOut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D8D6-8B9A-449D-A6F9-F5811F654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04594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11321" y="472787"/>
            <a:ext cx="1988770" cy="1005971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42387" y="472787"/>
            <a:ext cx="5842913" cy="1005971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BE5E-49AD-4A1F-899F-27EDDE3EAFD8}" type="datetimeFigureOut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D8D6-8B9A-449D-A6F9-F5811F654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893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BE5E-49AD-4A1F-899F-27EDDE3EAFD8}" type="datetimeFigureOut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D8D6-8B9A-449D-A6F9-F5811F654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3720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8" y="4532319"/>
            <a:ext cx="6427074" cy="2339181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BE5E-49AD-4A1F-899F-27EDDE3EAFD8}" type="datetimeFigureOut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D8D6-8B9A-449D-A6F9-F5811F654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9650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42387" y="2750086"/>
            <a:ext cx="3915841" cy="77824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484250" y="2750086"/>
            <a:ext cx="3915842" cy="77824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BE5E-49AD-4A1F-899F-27EDDE3EAFD8}" type="datetimeFigureOut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D8D6-8B9A-449D-A6F9-F5811F654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272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393640"/>
            <a:ext cx="3340871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3" y="3391195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7" y="2393640"/>
            <a:ext cx="3342183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7" y="3391195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BE5E-49AD-4A1F-899F-27EDDE3EAFD8}" type="datetimeFigureOut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D8D6-8B9A-449D-A6F9-F5811F654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0545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BE5E-49AD-4A1F-899F-27EDDE3EAFD8}" type="datetimeFigureOut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D8D6-8B9A-449D-A6F9-F5811F654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0786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2022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図プレースホルダー 6"/>
          <p:cNvSpPr>
            <a:spLocks noGrp="1"/>
          </p:cNvSpPr>
          <p:nvPr>
            <p:ph type="pic" sz="quarter" idx="13" hasCustomPrompt="1"/>
          </p:nvPr>
        </p:nvSpPr>
        <p:spPr>
          <a:xfrm>
            <a:off x="5097995" y="7867675"/>
            <a:ext cx="1969200" cy="2232000"/>
          </a:xfrm>
        </p:spPr>
        <p:txBody>
          <a:bodyPr>
            <a:noAutofit/>
          </a:bodyPr>
          <a:lstStyle>
            <a:lvl1pPr>
              <a:defRPr sz="1400"/>
            </a:lvl1pPr>
          </a:lstStyle>
          <a:p>
            <a:r>
              <a:rPr kumimoji="1" lang="ja-JP" altLang="en-US" dirty="0" smtClean="0"/>
              <a:t>周辺地図や店舗写真などを入れてください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80629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3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6" cy="9126520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BE5E-49AD-4A1F-899F-27EDDE3EAFD8}" type="datetimeFigureOut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D8D6-8B9A-449D-A6F9-F5811F654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8134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4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4BE5E-49AD-4A1F-899F-27EDDE3EAFD8}" type="datetimeFigureOut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BD8D6-8B9A-449D-A6F9-F5811F654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694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104305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image" Target="../media/image1.jpeg"/><Relationship Id="rId7" Type="http://schemas.openxmlformats.org/officeDocument/2006/relationships/diagramData" Target="../diagrams/data1.xml"/><Relationship Id="rId12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3.png"/><Relationship Id="rId11" Type="http://schemas.microsoft.com/office/2007/relationships/diagramDrawing" Target="../diagrams/drawing1.xml"/><Relationship Id="rId5" Type="http://schemas.openxmlformats.org/officeDocument/2006/relationships/image" Target="../media/image2.jpg"/><Relationship Id="rId10" Type="http://schemas.openxmlformats.org/officeDocument/2006/relationships/diagramColors" Target="../diagrams/colors1.xml"/><Relationship Id="rId4" Type="http://schemas.microsoft.com/office/2007/relationships/hdphoto" Target="../media/hdphoto1.wdp"/><Relationship Id="rId9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6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2134176"/>
            <a:ext cx="7561263" cy="5055649"/>
          </a:xfrm>
          <a:prstGeom prst="rect">
            <a:avLst/>
          </a:prstGeom>
          <a:gradFill flip="none" rotWithShape="1">
            <a:gsLst>
              <a:gs pos="0">
                <a:srgbClr val="00CC00">
                  <a:tint val="66000"/>
                  <a:satMod val="160000"/>
                </a:srgbClr>
              </a:gs>
              <a:gs pos="50000">
                <a:srgbClr val="00CC00">
                  <a:tint val="44500"/>
                  <a:satMod val="160000"/>
                </a:srgbClr>
              </a:gs>
              <a:gs pos="100000">
                <a:srgbClr val="00CC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5" name="図 4" hidden="1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astelsSmooth scaling="11"/>
                    </a14:imgEffect>
                    <a14:imgEffect>
                      <a14:colorTemperature colorTemp="11200"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0"/>
            <a:ext cx="7561263" cy="10693401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316666" y="3422074"/>
            <a:ext cx="6973665" cy="137473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dist">
              <a:lnSpc>
                <a:spcPts val="5000"/>
              </a:lnSpc>
            </a:pPr>
            <a:r>
              <a:rPr lang="ja-JP" alt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38100" dir="5400000" algn="tl" rotWithShape="0">
                    <a:srgbClr val="000000">
                      <a:alpha val="65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在宅医療支援相談窓口</a:t>
            </a:r>
            <a:r>
              <a:rPr lang="ja-JP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38100" dir="5400000" algn="tl" rotWithShape="0">
                    <a:srgbClr val="000000">
                      <a:alpha val="65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</a:t>
            </a:r>
            <a:endParaRPr lang="en-US" altLang="ja-JP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38100" dir="5400000" algn="tl" rotWithShape="0">
                  <a:srgbClr val="000000">
                    <a:alpha val="65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dist">
              <a:lnSpc>
                <a:spcPts val="5000"/>
              </a:lnSpc>
            </a:pPr>
            <a:r>
              <a:rPr lang="ja-JP" alt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38100" dir="5400000" algn="tl" rotWithShape="0">
                    <a:srgbClr val="000000">
                      <a:alpha val="65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開設</a:t>
            </a:r>
            <a:r>
              <a:rPr lang="ja-JP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38100" dir="5400000" algn="tl" rotWithShape="0">
                    <a:srgbClr val="000000">
                      <a:alpha val="65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いたしました</a:t>
            </a:r>
            <a:endParaRPr lang="en-US" altLang="ja-JP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38100" dir="5400000" algn="tl" rotWithShape="0">
                  <a:srgbClr val="000000">
                    <a:alpha val="65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40697" y="9953006"/>
            <a:ext cx="624726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川西町・三宅町・田原本町・広陵町では、</a:t>
            </a:r>
            <a:r>
              <a:rPr lang="ja-JP" altLang="en-US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在宅医療と介護を一体的に提供できる体制をめざして</a:t>
            </a:r>
            <a:r>
              <a:rPr lang="ja-JP" altLang="en-US" sz="105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endParaRPr lang="en-US" altLang="ja-JP" sz="105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国保中央病院内に「在宅医療支援相談窓口」を設置いたしました。</a:t>
            </a:r>
            <a:endParaRPr lang="en-US" altLang="ja-JP" sz="105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13"/>
            <a:ext cx="7561263" cy="2138843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1286" y="435623"/>
            <a:ext cx="904533" cy="1021247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 rot="806430">
            <a:off x="5165211" y="1943180"/>
            <a:ext cx="2134287" cy="787989"/>
          </a:xfrm>
          <a:prstGeom prst="rect">
            <a:avLst/>
          </a:prstGeom>
          <a:noFill/>
          <a:ln w="60325" cap="rnd" cmpd="thickThin">
            <a:solidFill>
              <a:srgbClr val="FF0000"/>
            </a:solidFill>
            <a:round/>
          </a:ln>
        </p:spPr>
        <p:txBody>
          <a:bodyPr vert="horz" wrap="square" rtlCol="0" anchor="ctr" anchorCtr="0">
            <a:noAutofit/>
          </a:bodyPr>
          <a:lstStyle/>
          <a:p>
            <a:pPr algn="ctr"/>
            <a:r>
              <a:rPr lang="ja-JP" altLang="en-US" sz="2800" dirty="0" smtClean="0">
                <a:gradFill>
                  <a:gsLst>
                    <a:gs pos="3000">
                      <a:srgbClr val="FF0000">
                        <a:lumMod val="33000"/>
                        <a:lumOff val="67000"/>
                      </a:srgbClr>
                    </a:gs>
                    <a:gs pos="19000">
                      <a:srgbClr val="FF0000"/>
                    </a:gs>
                    <a:gs pos="29000">
                      <a:srgbClr val="FF0000"/>
                    </a:gs>
                    <a:gs pos="51000">
                      <a:srgbClr val="FF0000">
                        <a:lumMod val="59000"/>
                        <a:lumOff val="41000"/>
                      </a:srgbClr>
                    </a:gs>
                    <a:gs pos="54000">
                      <a:srgbClr val="FF0000"/>
                    </a:gs>
                    <a:gs pos="57000">
                      <a:srgbClr val="C00000"/>
                    </a:gs>
                    <a:gs pos="82000">
                      <a:srgbClr val="FF0000"/>
                    </a:gs>
                    <a:gs pos="100000">
                      <a:srgbClr val="FF0000">
                        <a:lumMod val="69000"/>
                        <a:lumOff val="31000"/>
                      </a:srgbClr>
                    </a:gs>
                  </a:gsLst>
                  <a:lin ang="5400000" scaled="0"/>
                </a:gradFill>
                <a:effectLst>
                  <a:reflection blurRad="12700" stA="25000" endPos="45500" dir="5400000" sy="-100000" algn="bl" rotWithShape="0"/>
                </a:effectLst>
                <a:latin typeface="HGP平成角ｺﾞｼｯｸ体W9" panose="020B0A00000000000000" pitchFamily="50" charset="-128"/>
                <a:ea typeface="HGP平成角ｺﾞｼｯｸ体W9" panose="020B0A00000000000000" pitchFamily="50" charset="-128"/>
              </a:rPr>
              <a:t>相談無料</a:t>
            </a:r>
            <a:r>
              <a:rPr kumimoji="1" lang="en-US" altLang="ja-JP" sz="2800" dirty="0" smtClean="0">
                <a:gradFill>
                  <a:gsLst>
                    <a:gs pos="3000">
                      <a:srgbClr val="FF0000">
                        <a:lumMod val="33000"/>
                        <a:lumOff val="67000"/>
                      </a:srgbClr>
                    </a:gs>
                    <a:gs pos="19000">
                      <a:srgbClr val="FF0000"/>
                    </a:gs>
                    <a:gs pos="29000">
                      <a:srgbClr val="FF0000"/>
                    </a:gs>
                    <a:gs pos="51000">
                      <a:srgbClr val="FF0000">
                        <a:lumMod val="59000"/>
                        <a:lumOff val="41000"/>
                      </a:srgbClr>
                    </a:gs>
                    <a:gs pos="54000">
                      <a:srgbClr val="FF0000"/>
                    </a:gs>
                    <a:gs pos="57000">
                      <a:srgbClr val="C00000"/>
                    </a:gs>
                    <a:gs pos="82000">
                      <a:srgbClr val="FF0000"/>
                    </a:gs>
                    <a:gs pos="100000">
                      <a:srgbClr val="FF0000">
                        <a:lumMod val="69000"/>
                        <a:lumOff val="31000"/>
                      </a:srgbClr>
                    </a:gs>
                  </a:gsLst>
                  <a:lin ang="5400000" scaled="0"/>
                </a:gradFill>
                <a:effectLst>
                  <a:reflection blurRad="12700" stA="25000" endPos="45500" dir="5400000" sy="-100000" algn="bl" rotWithShape="0"/>
                </a:effectLst>
                <a:latin typeface="HGP平成角ｺﾞｼｯｸ体W9" panose="020B0A00000000000000" pitchFamily="50" charset="-128"/>
                <a:ea typeface="HGP平成角ｺﾞｼｯｸ体W9" panose="020B0A00000000000000" pitchFamily="50" charset="-128"/>
              </a:rPr>
              <a:t>!!</a:t>
            </a:r>
            <a:endParaRPr kumimoji="1" lang="ja-JP" altLang="en-US" sz="2800" dirty="0">
              <a:gradFill>
                <a:gsLst>
                  <a:gs pos="3000">
                    <a:srgbClr val="FF0000">
                      <a:lumMod val="33000"/>
                      <a:lumOff val="67000"/>
                    </a:srgbClr>
                  </a:gs>
                  <a:gs pos="19000">
                    <a:srgbClr val="FF0000"/>
                  </a:gs>
                  <a:gs pos="29000">
                    <a:srgbClr val="FF0000"/>
                  </a:gs>
                  <a:gs pos="51000">
                    <a:srgbClr val="FF0000">
                      <a:lumMod val="59000"/>
                      <a:lumOff val="41000"/>
                    </a:srgbClr>
                  </a:gs>
                  <a:gs pos="54000">
                    <a:srgbClr val="FF0000"/>
                  </a:gs>
                  <a:gs pos="57000">
                    <a:srgbClr val="C00000"/>
                  </a:gs>
                  <a:gs pos="82000">
                    <a:srgbClr val="FF0000"/>
                  </a:gs>
                  <a:gs pos="100000">
                    <a:srgbClr val="FF0000">
                      <a:lumMod val="69000"/>
                      <a:lumOff val="31000"/>
                    </a:srgbClr>
                  </a:gs>
                </a:gsLst>
                <a:lin ang="5400000" scaled="0"/>
              </a:gradFill>
              <a:effectLst>
                <a:reflection blurRad="12700" stA="25000" endPos="45500" dir="5400000" sy="-100000" algn="bl" rotWithShape="0"/>
              </a:effectLst>
              <a:latin typeface="HGP平成角ｺﾞｼｯｸ体W9" panose="020B0A00000000000000" pitchFamily="50" charset="-128"/>
              <a:ea typeface="HGP平成角ｺﾞｼｯｸ体W9" panose="020B0A00000000000000" pitchFamily="50" charset="-128"/>
            </a:endParaRPr>
          </a:p>
        </p:txBody>
      </p:sp>
      <p:graphicFrame>
        <p:nvGraphicFramePr>
          <p:cNvPr id="14" name="図表 13"/>
          <p:cNvGraphicFramePr/>
          <p:nvPr>
            <p:extLst>
              <p:ext uri="{D42A27DB-BD31-4B8C-83A1-F6EECF244321}">
                <p14:modId xmlns:p14="http://schemas.microsoft.com/office/powerpoint/2010/main" val="3177167881"/>
              </p:ext>
            </p:extLst>
          </p:nvPr>
        </p:nvGraphicFramePr>
        <p:xfrm>
          <a:off x="1262594" y="9012463"/>
          <a:ext cx="5241916" cy="997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6" name="フローチャート: 代替処理 45"/>
          <p:cNvSpPr/>
          <p:nvPr/>
        </p:nvSpPr>
        <p:spPr>
          <a:xfrm>
            <a:off x="2181300" y="2755187"/>
            <a:ext cx="3244396" cy="631371"/>
          </a:xfrm>
          <a:prstGeom prst="flowChartAlternateProcess">
            <a:avLst/>
          </a:prstGeom>
          <a:solidFill>
            <a:srgbClr val="F577E3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医療・介護専門職の方へ</a:t>
            </a:r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684287" y="4852412"/>
            <a:ext cx="5422744" cy="13357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国保中央病院に入院・通院している患者さんを中心に、ケアマネジャーや医療専門職のための無料相談窓口です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kumimoji="1"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これまで国保中央病院に掛かったことがない方の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相談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については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、お住まいの地域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包括支援センターを通じて相談に応じます。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お気軽にご相談ください。</a:t>
            </a:r>
            <a:endParaRPr kumimoji="1"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" name="円/楕円 17"/>
          <p:cNvSpPr/>
          <p:nvPr/>
        </p:nvSpPr>
        <p:spPr>
          <a:xfrm>
            <a:off x="286682" y="6647449"/>
            <a:ext cx="1737642" cy="1696833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在宅での適切な</a:t>
            </a:r>
            <a:r>
              <a:rPr lang="ja-JP" altLang="en-US" sz="1400" dirty="0" smtClean="0">
                <a:solidFill>
                  <a:schemeClr val="tx1"/>
                </a:solidFill>
              </a:rPr>
              <a:t>ケアの方法を知りたい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9" name="円/楕円 18"/>
          <p:cNvSpPr/>
          <p:nvPr/>
        </p:nvSpPr>
        <p:spPr>
          <a:xfrm>
            <a:off x="2065857" y="6647449"/>
            <a:ext cx="1737642" cy="169683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退院後の在宅療養について聞きたい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0" name="円/楕円 19"/>
          <p:cNvSpPr/>
          <p:nvPr/>
        </p:nvSpPr>
        <p:spPr>
          <a:xfrm>
            <a:off x="3845032" y="6666707"/>
            <a:ext cx="1737642" cy="169683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在宅での緩和ケアや看取りを行っている医師を探し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たい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5624207" y="6638323"/>
            <a:ext cx="1737642" cy="169683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専門職間での勉強会の開催や情報共有を図ります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1581" y="5019650"/>
            <a:ext cx="1030226" cy="1222250"/>
          </a:xfrm>
          <a:prstGeom prst="rect">
            <a:avLst/>
          </a:prstGeom>
        </p:spPr>
      </p:pic>
      <p:sp>
        <p:nvSpPr>
          <p:cNvPr id="16" name="雲 15"/>
          <p:cNvSpPr/>
          <p:nvPr/>
        </p:nvSpPr>
        <p:spPr>
          <a:xfrm>
            <a:off x="207513" y="1554224"/>
            <a:ext cx="2727165" cy="1356041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平成３０年９月開設！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95844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雲形吹き出し 2"/>
          <p:cNvSpPr/>
          <p:nvPr/>
        </p:nvSpPr>
        <p:spPr>
          <a:xfrm>
            <a:off x="195089" y="3099098"/>
            <a:ext cx="1650858" cy="902358"/>
          </a:xfrm>
          <a:prstGeom prst="cloudCallout">
            <a:avLst>
              <a:gd name="adj1" fmla="val -10202"/>
              <a:gd name="adj2" fmla="val 85137"/>
            </a:avLst>
          </a:prstGeom>
          <a:ln w="317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対象者</a:t>
            </a:r>
            <a:endParaRPr kumimoji="1" lang="ja-JP" altLang="en-US" dirty="0"/>
          </a:p>
        </p:txBody>
      </p:sp>
      <p:sp>
        <p:nvSpPr>
          <p:cNvPr id="5" name="対角する 2 つの角を切り取った四角形 4"/>
          <p:cNvSpPr/>
          <p:nvPr/>
        </p:nvSpPr>
        <p:spPr>
          <a:xfrm>
            <a:off x="1063897" y="618180"/>
            <a:ext cx="5832648" cy="696072"/>
          </a:xfrm>
          <a:prstGeom prst="snip2Diag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地域の医療と介護をつなぎます</a:t>
            </a:r>
            <a:endParaRPr kumimoji="1" lang="ja-JP" altLang="en-US" sz="2400" dirty="0">
              <a:solidFill>
                <a:schemeClr val="tx1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1132167" y="7228473"/>
            <a:ext cx="2880320" cy="360040"/>
          </a:xfrm>
          <a:prstGeom prst="roundRect">
            <a:avLst/>
          </a:prstGeom>
          <a:solidFill>
            <a:srgbClr val="F577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/>
              <a:t>地域包括支援センター</a:t>
            </a:r>
            <a:endParaRPr kumimoji="1" lang="ja-JP" altLang="en-US" sz="1600" dirty="0"/>
          </a:p>
        </p:txBody>
      </p:sp>
      <p:sp>
        <p:nvSpPr>
          <p:cNvPr id="12" name="角丸四角形 11"/>
          <p:cNvSpPr/>
          <p:nvPr/>
        </p:nvSpPr>
        <p:spPr>
          <a:xfrm>
            <a:off x="1125505" y="8797773"/>
            <a:ext cx="2880320" cy="360040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/>
              <a:t>介護保険担当窓口</a:t>
            </a:r>
            <a:endParaRPr kumimoji="1" lang="ja-JP" altLang="en-US" sz="1600" dirty="0"/>
          </a:p>
        </p:txBody>
      </p:sp>
      <p:sp>
        <p:nvSpPr>
          <p:cNvPr id="13" name="正方形/長方形 12"/>
          <p:cNvSpPr/>
          <p:nvPr/>
        </p:nvSpPr>
        <p:spPr>
          <a:xfrm>
            <a:off x="1125505" y="7587091"/>
            <a:ext cx="5967493" cy="1003982"/>
          </a:xfrm>
          <a:prstGeom prst="rect">
            <a:avLst/>
          </a:prstGeom>
          <a:ln>
            <a:solidFill>
              <a:srgbClr val="FABEE9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tlCol="0" anchor="ctr" anchorCtr="0"/>
          <a:lstStyle/>
          <a:p>
            <a:r>
              <a:rPr kumimoji="1" lang="ja-JP" altLang="en-US" sz="1100" dirty="0" smtClean="0"/>
              <a:t>・川西町地域包括支援センター　　川西町吐田</a:t>
            </a:r>
            <a:r>
              <a:rPr lang="en-US" altLang="ja-JP" sz="1100" dirty="0" smtClean="0"/>
              <a:t>94</a:t>
            </a:r>
            <a:r>
              <a:rPr kumimoji="1" lang="ja-JP" altLang="en-US" sz="1100" dirty="0" smtClean="0"/>
              <a:t>（ぬくもりの郷）　　  電話</a:t>
            </a:r>
            <a:r>
              <a:rPr kumimoji="1" lang="en-US" altLang="ja-JP" sz="1100" dirty="0" smtClean="0"/>
              <a:t>0745-42-1180</a:t>
            </a:r>
          </a:p>
          <a:p>
            <a:r>
              <a:rPr lang="ja-JP" altLang="en-US" sz="1100" dirty="0" smtClean="0"/>
              <a:t>・三宅町地域包括支援センター　　三宅町伴堂</a:t>
            </a:r>
            <a:r>
              <a:rPr lang="en-US" altLang="ja-JP" sz="1100" dirty="0" smtClean="0"/>
              <a:t>848-1</a:t>
            </a:r>
            <a:r>
              <a:rPr lang="ja-JP" altLang="en-US" sz="1100" dirty="0" smtClean="0"/>
              <a:t>（</a:t>
            </a:r>
            <a:r>
              <a:rPr lang="ja-JP" altLang="en-US" sz="1100" dirty="0" err="1" smtClean="0"/>
              <a:t>あざさ</a:t>
            </a:r>
            <a:r>
              <a:rPr lang="ja-JP" altLang="en-US" sz="1100" dirty="0" smtClean="0"/>
              <a:t>苑内）　　電話</a:t>
            </a:r>
            <a:r>
              <a:rPr lang="en-US" altLang="ja-JP" sz="1100" dirty="0" smtClean="0"/>
              <a:t>0745-43-2522</a:t>
            </a:r>
          </a:p>
          <a:p>
            <a:r>
              <a:rPr lang="ja-JP" altLang="en-US" sz="1100" dirty="0" smtClean="0"/>
              <a:t>・田原本町地域包括支援センター　田原本町</a:t>
            </a:r>
            <a:r>
              <a:rPr lang="en-US" altLang="ja-JP" sz="1100" dirty="0" smtClean="0"/>
              <a:t>890-1</a:t>
            </a:r>
            <a:r>
              <a:rPr lang="ja-JP" altLang="en-US" sz="1100" dirty="0" smtClean="0"/>
              <a:t>（田原本町役場内）　電話</a:t>
            </a:r>
            <a:r>
              <a:rPr lang="en-US" altLang="ja-JP" sz="1100" dirty="0" smtClean="0"/>
              <a:t>0744-34-2104</a:t>
            </a:r>
          </a:p>
          <a:p>
            <a:r>
              <a:rPr lang="ja-JP" altLang="en-US" sz="1100" dirty="0" smtClean="0"/>
              <a:t>・広陵町地域包括支援センター　　広陵町笠</a:t>
            </a:r>
            <a:r>
              <a:rPr lang="en-US" altLang="ja-JP" sz="1100" dirty="0" smtClean="0"/>
              <a:t>161-2</a:t>
            </a:r>
            <a:r>
              <a:rPr lang="ja-JP" altLang="en-US" sz="1100" dirty="0" smtClean="0"/>
              <a:t>（さわやかホール内）電話</a:t>
            </a:r>
            <a:r>
              <a:rPr lang="en-US" altLang="ja-JP" sz="1100" dirty="0" smtClean="0"/>
              <a:t>0745-54-6663</a:t>
            </a:r>
            <a:endParaRPr kumimoji="1" lang="ja-JP" altLang="en-US" sz="1100" dirty="0"/>
          </a:p>
        </p:txBody>
      </p:sp>
      <p:sp>
        <p:nvSpPr>
          <p:cNvPr id="14" name="正方形/長方形 13"/>
          <p:cNvSpPr/>
          <p:nvPr/>
        </p:nvSpPr>
        <p:spPr>
          <a:xfrm>
            <a:off x="1108619" y="9154970"/>
            <a:ext cx="5967493" cy="1003982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tlCol="0" anchor="ctr" anchorCtr="0"/>
          <a:lstStyle/>
          <a:p>
            <a:r>
              <a:rPr kumimoji="1" lang="ja-JP" altLang="en-US" sz="1100" dirty="0" smtClean="0"/>
              <a:t>・川西町</a:t>
            </a:r>
            <a:r>
              <a:rPr lang="ja-JP" altLang="en-US" sz="1100" dirty="0" smtClean="0"/>
              <a:t>役場　長寿介護課</a:t>
            </a:r>
            <a:r>
              <a:rPr kumimoji="1" lang="ja-JP" altLang="en-US" sz="1100" dirty="0" smtClean="0"/>
              <a:t>　　　　川西町結崎</a:t>
            </a:r>
            <a:r>
              <a:rPr kumimoji="1" lang="en-US" altLang="ja-JP" sz="1100" dirty="0" smtClean="0"/>
              <a:t>28-1</a:t>
            </a:r>
            <a:r>
              <a:rPr kumimoji="1" lang="ja-JP" altLang="en-US" sz="1100" dirty="0" smtClean="0"/>
              <a:t>　　 　　　　　　　 電話</a:t>
            </a:r>
            <a:r>
              <a:rPr kumimoji="1" lang="en-US" altLang="ja-JP" sz="1100" dirty="0" smtClean="0"/>
              <a:t>0745-44-2211</a:t>
            </a:r>
          </a:p>
          <a:p>
            <a:r>
              <a:rPr lang="ja-JP" altLang="en-US" sz="1100" dirty="0" smtClean="0"/>
              <a:t>・三宅町役場　長寿介護課　　　　三宅町伴堂</a:t>
            </a:r>
            <a:r>
              <a:rPr lang="en-US" altLang="ja-JP" sz="1100" dirty="0" smtClean="0"/>
              <a:t>689</a:t>
            </a:r>
            <a:r>
              <a:rPr lang="ja-JP" altLang="en-US" sz="1100" dirty="0" smtClean="0"/>
              <a:t>　　　   　　　　　　電話</a:t>
            </a:r>
            <a:r>
              <a:rPr lang="en-US" altLang="ja-JP" sz="1100" dirty="0" smtClean="0"/>
              <a:t>0745-44-3074</a:t>
            </a:r>
          </a:p>
          <a:p>
            <a:r>
              <a:rPr lang="ja-JP" altLang="en-US" sz="1100" dirty="0" smtClean="0"/>
              <a:t>・田原本町役場　長寿介護課　　　田原本町</a:t>
            </a:r>
            <a:r>
              <a:rPr lang="en-US" altLang="ja-JP" sz="1100" dirty="0" smtClean="0"/>
              <a:t>890-1</a:t>
            </a:r>
            <a:r>
              <a:rPr lang="ja-JP" altLang="en-US" sz="1100" dirty="0" smtClean="0"/>
              <a:t>　　　　　　　　　　電話</a:t>
            </a:r>
            <a:r>
              <a:rPr lang="en-US" altLang="ja-JP" sz="1100" dirty="0" smtClean="0"/>
              <a:t>0744-34-2101</a:t>
            </a:r>
          </a:p>
          <a:p>
            <a:r>
              <a:rPr lang="ja-JP" altLang="en-US" sz="1100" dirty="0" smtClean="0"/>
              <a:t>・広陵町役場　介護福祉課　　　　広陵町</a:t>
            </a:r>
            <a:r>
              <a:rPr lang="ja-JP" altLang="en-US" sz="1100" dirty="0"/>
              <a:t>笠</a:t>
            </a:r>
            <a:r>
              <a:rPr lang="en-US" altLang="ja-JP" sz="1100" dirty="0"/>
              <a:t>161-2</a:t>
            </a:r>
            <a:r>
              <a:rPr lang="ja-JP" altLang="en-US" sz="1100" dirty="0"/>
              <a:t>（さわやかホール内）電話</a:t>
            </a:r>
            <a:r>
              <a:rPr lang="en-US" altLang="ja-JP" sz="1100" dirty="0" smtClean="0"/>
              <a:t>0745-54-6663</a:t>
            </a:r>
            <a:endParaRPr kumimoji="1" lang="ja-JP" altLang="en-US" sz="1100" dirty="0"/>
          </a:p>
        </p:txBody>
      </p:sp>
      <p:sp>
        <p:nvSpPr>
          <p:cNvPr id="15" name="角丸四角形 14"/>
          <p:cNvSpPr/>
          <p:nvPr/>
        </p:nvSpPr>
        <p:spPr>
          <a:xfrm>
            <a:off x="1125505" y="5688668"/>
            <a:ext cx="2880320" cy="36004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" dirty="0" smtClean="0"/>
              <a:t>在宅医療支援相談窓口</a:t>
            </a:r>
            <a:endParaRPr kumimoji="1" lang="ja-JP" altLang="en-US" sz="1800" dirty="0"/>
          </a:p>
        </p:txBody>
      </p:sp>
      <p:sp>
        <p:nvSpPr>
          <p:cNvPr id="16" name="正方形/長方形 15"/>
          <p:cNvSpPr/>
          <p:nvPr/>
        </p:nvSpPr>
        <p:spPr>
          <a:xfrm>
            <a:off x="1108619" y="6067755"/>
            <a:ext cx="5967493" cy="913559"/>
          </a:xfrm>
          <a:prstGeom prst="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tlCol="0" anchor="ctr" anchorCtr="0"/>
          <a:lstStyle/>
          <a:p>
            <a:r>
              <a:rPr lang="ja-JP" altLang="en-US" sz="1500" dirty="0" smtClean="0"/>
              <a:t>＊</a:t>
            </a:r>
            <a:r>
              <a:rPr kumimoji="1" lang="ja-JP" altLang="en-US" sz="1500" dirty="0" smtClean="0"/>
              <a:t>国保中央病院（地域支援センター内</a:t>
            </a:r>
            <a:r>
              <a:rPr lang="ja-JP" altLang="en-US" sz="1500" dirty="0" smtClean="0"/>
              <a:t>）</a:t>
            </a:r>
            <a:endParaRPr lang="en-US" altLang="ja-JP" sz="1500" dirty="0" smtClean="0"/>
          </a:p>
          <a:p>
            <a:r>
              <a:rPr kumimoji="1" lang="ja-JP" altLang="en-US" sz="1500" dirty="0"/>
              <a:t>　</a:t>
            </a:r>
            <a:r>
              <a:rPr kumimoji="1" lang="ja-JP" altLang="en-US" sz="1500" dirty="0" smtClean="0"/>
              <a:t>　</a:t>
            </a:r>
            <a:r>
              <a:rPr kumimoji="1" lang="ja-JP" altLang="en-US" sz="1300" dirty="0" smtClean="0"/>
              <a:t>田原本町宮古</a:t>
            </a:r>
            <a:r>
              <a:rPr kumimoji="1" lang="en-US" altLang="ja-JP" sz="1500" dirty="0" smtClean="0"/>
              <a:t>404</a:t>
            </a:r>
            <a:r>
              <a:rPr kumimoji="1" lang="ja-JP" altLang="en-US" sz="1500" dirty="0" smtClean="0"/>
              <a:t>－</a:t>
            </a:r>
            <a:r>
              <a:rPr kumimoji="1" lang="en-US" altLang="ja-JP" sz="1500" dirty="0" smtClean="0"/>
              <a:t>1</a:t>
            </a:r>
            <a:r>
              <a:rPr lang="ja-JP" altLang="en-US" sz="1500" dirty="0"/>
              <a:t>　</a:t>
            </a:r>
            <a:r>
              <a:rPr lang="ja-JP" altLang="en-US" sz="1500" dirty="0" smtClean="0"/>
              <a:t>　電話</a:t>
            </a:r>
            <a:r>
              <a:rPr lang="ja-JP" altLang="en-US" sz="1500" dirty="0"/>
              <a:t>　</a:t>
            </a:r>
            <a:r>
              <a:rPr lang="en-US" altLang="ja-JP" sz="1600" dirty="0"/>
              <a:t>0744-32-8800</a:t>
            </a:r>
            <a:r>
              <a:rPr lang="ja-JP" altLang="en-US" sz="1200" dirty="0" smtClean="0"/>
              <a:t>（代表）</a:t>
            </a:r>
            <a:endParaRPr lang="en-US" altLang="ja-JP" sz="1200" dirty="0"/>
          </a:p>
          <a:p>
            <a:r>
              <a:rPr lang="ja-JP" altLang="en-US" sz="1500" dirty="0"/>
              <a:t>＊</a:t>
            </a:r>
            <a:r>
              <a:rPr lang="ja-JP" altLang="en-US" sz="1500" dirty="0" smtClean="0"/>
              <a:t>開設日時：</a:t>
            </a:r>
            <a:r>
              <a:rPr kumimoji="1" lang="ja-JP" altLang="en-US" sz="1500" dirty="0" smtClean="0"/>
              <a:t>月曜日～金曜日、午前９時～午後５時</a:t>
            </a:r>
            <a:r>
              <a:rPr kumimoji="1" lang="ja-JP" altLang="en-US" sz="1050" dirty="0" smtClean="0"/>
              <a:t>（祝日･年末年始除く）</a:t>
            </a:r>
            <a:endParaRPr kumimoji="1" lang="ja-JP" altLang="en-US" sz="1050" dirty="0"/>
          </a:p>
        </p:txBody>
      </p:sp>
      <p:sp>
        <p:nvSpPr>
          <p:cNvPr id="2" name="正方形/長方形 1"/>
          <p:cNvSpPr/>
          <p:nvPr/>
        </p:nvSpPr>
        <p:spPr>
          <a:xfrm>
            <a:off x="790069" y="1613359"/>
            <a:ext cx="631981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在宅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医療と介護を結びつけるコーディネーターとして、地域の医療・介護サービス提供者の方からの相談に対し、在宅医療・介護に関する情報提供や調整支援などを行います。 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750519" y="497359"/>
            <a:ext cx="539998" cy="539998"/>
          </a:xfrm>
          <a:prstGeom prst="ellipse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円/楕円 21"/>
          <p:cNvSpPr/>
          <p:nvPr/>
        </p:nvSpPr>
        <p:spPr>
          <a:xfrm>
            <a:off x="6626550" y="1014900"/>
            <a:ext cx="539990" cy="540195"/>
          </a:xfrm>
          <a:prstGeom prst="ellipse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24" name="図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89" y="4172528"/>
            <a:ext cx="775215" cy="1336470"/>
          </a:xfrm>
          <a:prstGeom prst="rect">
            <a:avLst/>
          </a:prstGeom>
        </p:spPr>
      </p:pic>
      <p:graphicFrame>
        <p:nvGraphicFramePr>
          <p:cNvPr id="23" name="図表 22"/>
          <p:cNvGraphicFramePr/>
          <p:nvPr>
            <p:extLst>
              <p:ext uri="{D42A27DB-BD31-4B8C-83A1-F6EECF244321}">
                <p14:modId xmlns:p14="http://schemas.microsoft.com/office/powerpoint/2010/main" val="1842618044"/>
              </p:ext>
            </p:extLst>
          </p:nvPr>
        </p:nvGraphicFramePr>
        <p:xfrm>
          <a:off x="884879" y="2694168"/>
          <a:ext cx="6208120" cy="31073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3" name="正方形/長方形 32"/>
          <p:cNvSpPr/>
          <p:nvPr/>
        </p:nvSpPr>
        <p:spPr>
          <a:xfrm>
            <a:off x="1625247" y="4782400"/>
            <a:ext cx="5467752" cy="7920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 smtClean="0"/>
              <a:t>　専門職間での研修会</a:t>
            </a:r>
            <a:r>
              <a:rPr lang="ja-JP" altLang="en-US" sz="1400" dirty="0" smtClean="0"/>
              <a:t>の開催や情報共有の場、専門職間での連携の図れる場所として、また、国保中央病院が主治医である利用者（患者）に関するカンファレンスを行います。</a:t>
            </a:r>
            <a:endParaRPr kumimoji="1" lang="ja-JP" altLang="en-US" sz="1400" dirty="0"/>
          </a:p>
        </p:txBody>
      </p:sp>
      <p:sp>
        <p:nvSpPr>
          <p:cNvPr id="34" name="正方形/長方形 33"/>
          <p:cNvSpPr/>
          <p:nvPr/>
        </p:nvSpPr>
        <p:spPr>
          <a:xfrm>
            <a:off x="1655206" y="3464722"/>
            <a:ext cx="5442141" cy="72008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 smtClean="0"/>
              <a:t>　利用者（患者）にとって安心でよりよい在宅生活が送ることができるよう、退院後の生活についての相談を様々な専門職と共に支援します。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11052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4サイズ新規ファイル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雨の日サービス チラシ" id="{751A9BCA-0C61-4EE3-9FEC-2D1275490CDF}" vid="{D4C19FEC-A0E1-4FBE-81D8-959F00CB0A15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627E721-0B68-42DF-9220-A38F594A96B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雨の日サービス チラシ</Template>
  <TotalTime>0</TotalTime>
  <Words>305</Words>
  <Application>Microsoft Office PowerPoint</Application>
  <PresentationFormat>ユーザー設定</PresentationFormat>
  <Paragraphs>41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AR P丸ゴシック体M</vt:lpstr>
      <vt:lpstr>HGP創英角ｺﾞｼｯｸUB</vt:lpstr>
      <vt:lpstr>HGP平成角ｺﾞｼｯｸ体W9</vt:lpstr>
      <vt:lpstr>HG丸ｺﾞｼｯｸM-PRO</vt:lpstr>
      <vt:lpstr>ＭＳ Ｐゴシック</vt:lpstr>
      <vt:lpstr>メイリオ</vt:lpstr>
      <vt:lpstr>Arial</vt:lpstr>
      <vt:lpstr>Calibri</vt:lpstr>
      <vt:lpstr>A4サイズ新規ファイル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2018-06-02T05:55:20Z</dcterms:created>
  <dcterms:modified xsi:type="dcterms:W3CDTF">2018-08-17T01:08:20Z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TC027762039991</vt:lpwstr>
  </property>
</Properties>
</file>